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659" r:id="rId3"/>
    <p:sldId id="629" r:id="rId4"/>
    <p:sldId id="535" r:id="rId5"/>
    <p:sldId id="670" r:id="rId6"/>
    <p:sldId id="669" r:id="rId7"/>
    <p:sldId id="660" r:id="rId8"/>
    <p:sldId id="580" r:id="rId9"/>
    <p:sldId id="583" r:id="rId10"/>
    <p:sldId id="677" r:id="rId11"/>
    <p:sldId id="678" r:id="rId12"/>
    <p:sldId id="744" r:id="rId13"/>
    <p:sldId id="684" r:id="rId14"/>
    <p:sldId id="679" r:id="rId15"/>
    <p:sldId id="680" r:id="rId16"/>
    <p:sldId id="681" r:id="rId17"/>
    <p:sldId id="682" r:id="rId18"/>
    <p:sldId id="668" r:id="rId19"/>
    <p:sldId id="683" r:id="rId20"/>
    <p:sldId id="685" r:id="rId21"/>
    <p:sldId id="686" r:id="rId22"/>
    <p:sldId id="687" r:id="rId23"/>
    <p:sldId id="661" r:id="rId24"/>
    <p:sldId id="688" r:id="rId25"/>
    <p:sldId id="689" r:id="rId26"/>
    <p:sldId id="581" r:id="rId27"/>
    <p:sldId id="690" r:id="rId28"/>
    <p:sldId id="691" r:id="rId29"/>
    <p:sldId id="692" r:id="rId30"/>
    <p:sldId id="693" r:id="rId31"/>
    <p:sldId id="632" r:id="rId32"/>
    <p:sldId id="694" r:id="rId33"/>
    <p:sldId id="536" r:id="rId34"/>
    <p:sldId id="672" r:id="rId35"/>
    <p:sldId id="673" r:id="rId36"/>
    <p:sldId id="584" r:id="rId37"/>
    <p:sldId id="671" r:id="rId38"/>
    <p:sldId id="586" r:id="rId39"/>
    <p:sldId id="587" r:id="rId40"/>
    <p:sldId id="647" r:id="rId41"/>
    <p:sldId id="663" r:id="rId42"/>
    <p:sldId id="664" r:id="rId43"/>
    <p:sldId id="665" r:id="rId44"/>
    <p:sldId id="666" r:id="rId45"/>
    <p:sldId id="674" r:id="rId46"/>
    <p:sldId id="695" r:id="rId47"/>
    <p:sldId id="697" r:id="rId48"/>
    <p:sldId id="698" r:id="rId49"/>
    <p:sldId id="696" r:id="rId50"/>
    <p:sldId id="633" r:id="rId51"/>
    <p:sldId id="700" r:id="rId52"/>
    <p:sldId id="701" r:id="rId53"/>
    <p:sldId id="699" r:id="rId54"/>
    <p:sldId id="703" r:id="rId55"/>
    <p:sldId id="704" r:id="rId56"/>
    <p:sldId id="634" r:id="rId57"/>
    <p:sldId id="590" r:id="rId58"/>
    <p:sldId id="537" r:id="rId59"/>
    <p:sldId id="589" r:id="rId60"/>
    <p:sldId id="675" r:id="rId61"/>
    <p:sldId id="706" r:id="rId62"/>
    <p:sldId id="707" r:id="rId63"/>
    <p:sldId id="708" r:id="rId64"/>
    <p:sldId id="705" r:id="rId65"/>
    <p:sldId id="709" r:id="rId66"/>
    <p:sldId id="710" r:id="rId67"/>
    <p:sldId id="711" r:id="rId68"/>
    <p:sldId id="712" r:id="rId69"/>
    <p:sldId id="713" r:id="rId70"/>
    <p:sldId id="714" r:id="rId71"/>
    <p:sldId id="715" r:id="rId72"/>
    <p:sldId id="716" r:id="rId73"/>
    <p:sldId id="718" r:id="rId74"/>
    <p:sldId id="719" r:id="rId75"/>
    <p:sldId id="717" r:id="rId76"/>
    <p:sldId id="635" r:id="rId77"/>
    <p:sldId id="538" r:id="rId78"/>
    <p:sldId id="591" r:id="rId79"/>
    <p:sldId id="721" r:id="rId80"/>
    <p:sldId id="592" r:id="rId81"/>
    <p:sldId id="722" r:id="rId82"/>
    <p:sldId id="676" r:id="rId83"/>
    <p:sldId id="636" r:id="rId84"/>
    <p:sldId id="723" r:id="rId85"/>
    <p:sldId id="539" r:id="rId86"/>
    <p:sldId id="610" r:id="rId87"/>
    <p:sldId id="724" r:id="rId88"/>
    <p:sldId id="725" r:id="rId89"/>
    <p:sldId id="726" r:id="rId90"/>
    <p:sldId id="727" r:id="rId91"/>
    <p:sldId id="728" r:id="rId92"/>
    <p:sldId id="729" r:id="rId93"/>
    <p:sldId id="730" r:id="rId94"/>
    <p:sldId id="731" r:id="rId95"/>
    <p:sldId id="593" r:id="rId96"/>
    <p:sldId id="637" r:id="rId97"/>
    <p:sldId id="540" r:id="rId98"/>
    <p:sldId id="651" r:id="rId99"/>
    <p:sldId id="638" r:id="rId100"/>
    <p:sldId id="650" r:id="rId101"/>
    <p:sldId id="594" r:id="rId102"/>
    <p:sldId id="732" r:id="rId103"/>
    <p:sldId id="734" r:id="rId104"/>
    <p:sldId id="733" r:id="rId105"/>
    <p:sldId id="639" r:id="rId106"/>
    <p:sldId id="640" r:id="rId107"/>
    <p:sldId id="658" r:id="rId108"/>
    <p:sldId id="735" r:id="rId109"/>
    <p:sldId id="736" r:id="rId110"/>
    <p:sldId id="737" r:id="rId111"/>
    <p:sldId id="738" r:id="rId112"/>
    <p:sldId id="739" r:id="rId113"/>
    <p:sldId id="740" r:id="rId114"/>
    <p:sldId id="641" r:id="rId115"/>
    <p:sldId id="541" r:id="rId116"/>
    <p:sldId id="595" r:id="rId117"/>
    <p:sldId id="596" r:id="rId118"/>
    <p:sldId id="642" r:id="rId119"/>
    <p:sldId id="542" r:id="rId120"/>
    <p:sldId id="741" r:id="rId121"/>
    <p:sldId id="597" r:id="rId122"/>
    <p:sldId id="598" r:id="rId123"/>
    <p:sldId id="742" r:id="rId124"/>
    <p:sldId id="743" r:id="rId125"/>
    <p:sldId id="260" r:id="rId1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B9FC7DE-695F-4935-A6DF-21AC5034952C}">
          <p14:sldIdLst>
            <p14:sldId id="256"/>
            <p14:sldId id="659"/>
            <p14:sldId id="629"/>
            <p14:sldId id="535"/>
            <p14:sldId id="670"/>
            <p14:sldId id="669"/>
            <p14:sldId id="660"/>
            <p14:sldId id="580"/>
            <p14:sldId id="583"/>
            <p14:sldId id="677"/>
            <p14:sldId id="678"/>
            <p14:sldId id="744"/>
            <p14:sldId id="684"/>
            <p14:sldId id="679"/>
            <p14:sldId id="680"/>
            <p14:sldId id="681"/>
            <p14:sldId id="682"/>
            <p14:sldId id="668"/>
            <p14:sldId id="683"/>
            <p14:sldId id="685"/>
            <p14:sldId id="686"/>
            <p14:sldId id="687"/>
            <p14:sldId id="661"/>
            <p14:sldId id="688"/>
            <p14:sldId id="689"/>
            <p14:sldId id="581"/>
            <p14:sldId id="690"/>
            <p14:sldId id="691"/>
            <p14:sldId id="692"/>
            <p14:sldId id="693"/>
            <p14:sldId id="632"/>
            <p14:sldId id="694"/>
            <p14:sldId id="536"/>
            <p14:sldId id="672"/>
            <p14:sldId id="673"/>
            <p14:sldId id="584"/>
            <p14:sldId id="671"/>
            <p14:sldId id="586"/>
            <p14:sldId id="587"/>
            <p14:sldId id="647"/>
            <p14:sldId id="663"/>
            <p14:sldId id="664"/>
            <p14:sldId id="665"/>
            <p14:sldId id="666"/>
            <p14:sldId id="674"/>
            <p14:sldId id="695"/>
            <p14:sldId id="697"/>
            <p14:sldId id="698"/>
            <p14:sldId id="696"/>
            <p14:sldId id="633"/>
            <p14:sldId id="700"/>
            <p14:sldId id="701"/>
            <p14:sldId id="699"/>
            <p14:sldId id="703"/>
            <p14:sldId id="704"/>
            <p14:sldId id="634"/>
            <p14:sldId id="590"/>
            <p14:sldId id="537"/>
            <p14:sldId id="589"/>
            <p14:sldId id="675"/>
            <p14:sldId id="706"/>
            <p14:sldId id="707"/>
            <p14:sldId id="708"/>
            <p14:sldId id="705"/>
            <p14:sldId id="709"/>
            <p14:sldId id="710"/>
            <p14:sldId id="711"/>
            <p14:sldId id="712"/>
            <p14:sldId id="713"/>
            <p14:sldId id="714"/>
            <p14:sldId id="715"/>
            <p14:sldId id="716"/>
            <p14:sldId id="718"/>
            <p14:sldId id="719"/>
            <p14:sldId id="717"/>
            <p14:sldId id="635"/>
            <p14:sldId id="538"/>
            <p14:sldId id="591"/>
            <p14:sldId id="721"/>
            <p14:sldId id="592"/>
            <p14:sldId id="722"/>
            <p14:sldId id="676"/>
            <p14:sldId id="636"/>
            <p14:sldId id="723"/>
            <p14:sldId id="539"/>
            <p14:sldId id="610"/>
            <p14:sldId id="724"/>
            <p14:sldId id="725"/>
            <p14:sldId id="726"/>
            <p14:sldId id="727"/>
            <p14:sldId id="728"/>
            <p14:sldId id="729"/>
            <p14:sldId id="730"/>
            <p14:sldId id="731"/>
            <p14:sldId id="593"/>
            <p14:sldId id="637"/>
            <p14:sldId id="540"/>
            <p14:sldId id="651"/>
            <p14:sldId id="638"/>
            <p14:sldId id="650"/>
            <p14:sldId id="594"/>
            <p14:sldId id="732"/>
            <p14:sldId id="734"/>
            <p14:sldId id="733"/>
            <p14:sldId id="639"/>
            <p14:sldId id="640"/>
            <p14:sldId id="658"/>
            <p14:sldId id="735"/>
            <p14:sldId id="736"/>
            <p14:sldId id="737"/>
            <p14:sldId id="738"/>
            <p14:sldId id="739"/>
            <p14:sldId id="740"/>
            <p14:sldId id="641"/>
            <p14:sldId id="541"/>
            <p14:sldId id="595"/>
            <p14:sldId id="596"/>
            <p14:sldId id="642"/>
            <p14:sldId id="542"/>
            <p14:sldId id="741"/>
            <p14:sldId id="597"/>
            <p14:sldId id="598"/>
            <p14:sldId id="742"/>
            <p14:sldId id="743"/>
            <p14:sldId id="2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yhe" initials="t" lastIdx="5" clrIdx="0">
    <p:extLst>
      <p:ext uri="{19B8F6BF-5375-455C-9EA6-DF929625EA0E}">
        <p15:presenceInfo xmlns:p15="http://schemas.microsoft.com/office/powerpoint/2012/main" userId="tianyh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0099"/>
    <a:srgbClr val="000066"/>
    <a:srgbClr val="F8F8F8"/>
    <a:srgbClr val="FFFFCC"/>
    <a:srgbClr val="FFFF99"/>
    <a:srgbClr val="33CC33"/>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6103" autoAdjust="0"/>
    <p:restoredTop sz="83784" autoAdjust="0"/>
  </p:normalViewPr>
  <p:slideViewPr>
    <p:cSldViewPr>
      <p:cViewPr>
        <p:scale>
          <a:sx n="140" d="100"/>
          <a:sy n="140" d="100"/>
        </p:scale>
        <p:origin x="12" y="-1050"/>
      </p:cViewPr>
      <p:guideLst>
        <p:guide orient="horz" pos="2160"/>
        <p:guide pos="3840"/>
      </p:guideLst>
    </p:cSldViewPr>
  </p:slideViewPr>
  <p:outlineViewPr>
    <p:cViewPr>
      <p:scale>
        <a:sx n="33" d="100"/>
        <a:sy n="33" d="100"/>
      </p:scale>
      <p:origin x="0" y="-81096"/>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FD6514E4-3D17-4CE0-8A1F-1080DDF7D336}" type="datetimeFigureOut">
              <a:rPr lang="zh-CN" altLang="en-US" smtClean="0"/>
              <a:pPr/>
              <a:t>2019/7/2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B498B6DB-54A5-4927-BB91-E158BF74A384}" type="slidenum">
              <a:rPr lang="zh-CN" altLang="en-US" smtClean="0"/>
              <a:pPr/>
              <a:t>‹#›</a:t>
            </a:fld>
            <a:endParaRPr lang="zh-CN" altLang="en-US"/>
          </a:p>
        </p:txBody>
      </p:sp>
    </p:spTree>
    <p:extLst>
      <p:ext uri="{BB962C8B-B14F-4D97-AF65-F5344CB8AC3E}">
        <p14:creationId xmlns:p14="http://schemas.microsoft.com/office/powerpoint/2010/main" val="716502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pPr/>
              <a:t>1</a:t>
            </a:fld>
            <a:endParaRPr lang="zh-CN" altLang="en-US"/>
          </a:p>
        </p:txBody>
      </p:sp>
    </p:spTree>
    <p:extLst>
      <p:ext uri="{BB962C8B-B14F-4D97-AF65-F5344CB8AC3E}">
        <p14:creationId xmlns:p14="http://schemas.microsoft.com/office/powerpoint/2010/main" val="3467182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https://elasticsearch.cn/book/elasticsearch_definitive_guide_2.x/index.html  ES</a:t>
            </a:r>
            <a:r>
              <a:rPr lang="zh-CN" altLang="en-US"/>
              <a:t>中文文档</a:t>
            </a:r>
          </a:p>
        </p:txBody>
      </p:sp>
      <p:sp>
        <p:nvSpPr>
          <p:cNvPr id="4" name="灯片编号占位符 3"/>
          <p:cNvSpPr>
            <a:spLocks noGrp="1"/>
          </p:cNvSpPr>
          <p:nvPr>
            <p:ph type="sldNum" sz="quarter" idx="10"/>
          </p:nvPr>
        </p:nvSpPr>
        <p:spPr/>
        <p:txBody>
          <a:bodyPr/>
          <a:lstStyle/>
          <a:p>
            <a:fld id="{B498B6DB-54A5-4927-BB91-E158BF74A384}" type="slidenum">
              <a:rPr lang="zh-CN" altLang="en-US" smtClean="0"/>
              <a:t>80</a:t>
            </a:fld>
            <a:endParaRPr lang="zh-CN" altLang="en-US"/>
          </a:p>
        </p:txBody>
      </p:sp>
    </p:spTree>
    <p:extLst>
      <p:ext uri="{BB962C8B-B14F-4D97-AF65-F5344CB8AC3E}">
        <p14:creationId xmlns:p14="http://schemas.microsoft.com/office/powerpoint/2010/main" val="8088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https://springcloud.cc/spring-security-zhcn.html</a:t>
            </a:r>
          </a:p>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85</a:t>
            </a:fld>
            <a:endParaRPr lang="zh-CN" altLang="en-US"/>
          </a:p>
        </p:txBody>
      </p:sp>
    </p:spTree>
    <p:extLst>
      <p:ext uri="{BB962C8B-B14F-4D97-AF65-F5344CB8AC3E}">
        <p14:creationId xmlns:p14="http://schemas.microsoft.com/office/powerpoint/2010/main" val="179769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https://elasticsearch.cn/book/elasticsearch_definitive_guide_2.x/index.html  ES</a:t>
            </a:r>
            <a:r>
              <a:rPr lang="zh-CN" altLang="en-US"/>
              <a:t>中文文档</a:t>
            </a:r>
          </a:p>
        </p:txBody>
      </p:sp>
      <p:sp>
        <p:nvSpPr>
          <p:cNvPr id="4" name="灯片编号占位符 3"/>
          <p:cNvSpPr>
            <a:spLocks noGrp="1"/>
          </p:cNvSpPr>
          <p:nvPr>
            <p:ph type="sldNum" sz="quarter" idx="10"/>
          </p:nvPr>
        </p:nvSpPr>
        <p:spPr/>
        <p:txBody>
          <a:bodyPr/>
          <a:lstStyle/>
          <a:p>
            <a:fld id="{B498B6DB-54A5-4927-BB91-E158BF74A384}" type="slidenum">
              <a:rPr lang="zh-CN" altLang="en-US" smtClean="0"/>
              <a:t>95</a:t>
            </a:fld>
            <a:endParaRPr lang="zh-CN" altLang="en-US"/>
          </a:p>
        </p:txBody>
      </p:sp>
    </p:spTree>
    <p:extLst>
      <p:ext uri="{BB962C8B-B14F-4D97-AF65-F5344CB8AC3E}">
        <p14:creationId xmlns:p14="http://schemas.microsoft.com/office/powerpoint/2010/main" val="3780244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97</a:t>
            </a:fld>
            <a:endParaRPr lang="zh-CN" altLang="en-US"/>
          </a:p>
        </p:txBody>
      </p:sp>
    </p:spTree>
    <p:extLst>
      <p:ext uri="{BB962C8B-B14F-4D97-AF65-F5344CB8AC3E}">
        <p14:creationId xmlns:p14="http://schemas.microsoft.com/office/powerpoint/2010/main" val="3979713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115</a:t>
            </a:fld>
            <a:endParaRPr lang="zh-CN" altLang="en-US"/>
          </a:p>
        </p:txBody>
      </p:sp>
    </p:spTree>
    <p:extLst>
      <p:ext uri="{BB962C8B-B14F-4D97-AF65-F5344CB8AC3E}">
        <p14:creationId xmlns:p14="http://schemas.microsoft.com/office/powerpoint/2010/main" val="76231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116</a:t>
            </a:fld>
            <a:endParaRPr lang="zh-CN" altLang="en-US"/>
          </a:p>
        </p:txBody>
      </p:sp>
    </p:spTree>
    <p:extLst>
      <p:ext uri="{BB962C8B-B14F-4D97-AF65-F5344CB8AC3E}">
        <p14:creationId xmlns:p14="http://schemas.microsoft.com/office/powerpoint/2010/main" val="220623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117</a:t>
            </a:fld>
            <a:endParaRPr lang="zh-CN" altLang="en-US"/>
          </a:p>
        </p:txBody>
      </p:sp>
    </p:spTree>
    <p:extLst>
      <p:ext uri="{BB962C8B-B14F-4D97-AF65-F5344CB8AC3E}">
        <p14:creationId xmlns:p14="http://schemas.microsoft.com/office/powerpoint/2010/main" val="2288054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119</a:t>
            </a:fld>
            <a:endParaRPr lang="zh-CN" altLang="en-US"/>
          </a:p>
        </p:txBody>
      </p:sp>
    </p:spTree>
    <p:extLst>
      <p:ext uri="{BB962C8B-B14F-4D97-AF65-F5344CB8AC3E}">
        <p14:creationId xmlns:p14="http://schemas.microsoft.com/office/powerpoint/2010/main" val="170599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120</a:t>
            </a:fld>
            <a:endParaRPr lang="zh-CN" altLang="en-US"/>
          </a:p>
        </p:txBody>
      </p:sp>
    </p:spTree>
    <p:extLst>
      <p:ext uri="{BB962C8B-B14F-4D97-AF65-F5344CB8AC3E}">
        <p14:creationId xmlns:p14="http://schemas.microsoft.com/office/powerpoint/2010/main" val="3990567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122</a:t>
            </a:fld>
            <a:endParaRPr lang="zh-CN" altLang="en-US"/>
          </a:p>
        </p:txBody>
      </p:sp>
    </p:spTree>
    <p:extLst>
      <p:ext uri="{BB962C8B-B14F-4D97-AF65-F5344CB8AC3E}">
        <p14:creationId xmlns:p14="http://schemas.microsoft.com/office/powerpoint/2010/main" val="2671973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4</a:t>
            </a:fld>
            <a:endParaRPr lang="zh-CN" altLang="en-US"/>
          </a:p>
        </p:txBody>
      </p:sp>
    </p:spTree>
    <p:extLst>
      <p:ext uri="{BB962C8B-B14F-4D97-AF65-F5344CB8AC3E}">
        <p14:creationId xmlns:p14="http://schemas.microsoft.com/office/powerpoint/2010/main" val="2722860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33</a:t>
            </a:fld>
            <a:endParaRPr lang="zh-CN" altLang="en-US"/>
          </a:p>
        </p:txBody>
      </p:sp>
    </p:spTree>
    <p:extLst>
      <p:ext uri="{BB962C8B-B14F-4D97-AF65-F5344CB8AC3E}">
        <p14:creationId xmlns:p14="http://schemas.microsoft.com/office/powerpoint/2010/main" val="3120954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https://elasticsearch.cn/book/elasticsearch_definitive_guide_2.x/index.html  ES</a:t>
            </a:r>
            <a:r>
              <a:rPr lang="zh-CN" altLang="en-US"/>
              <a:t>中文文档</a:t>
            </a:r>
          </a:p>
        </p:txBody>
      </p:sp>
      <p:sp>
        <p:nvSpPr>
          <p:cNvPr id="4" name="灯片编号占位符 3"/>
          <p:cNvSpPr>
            <a:spLocks noGrp="1"/>
          </p:cNvSpPr>
          <p:nvPr>
            <p:ph type="sldNum" sz="quarter" idx="10"/>
          </p:nvPr>
        </p:nvSpPr>
        <p:spPr/>
        <p:txBody>
          <a:bodyPr/>
          <a:lstStyle/>
          <a:p>
            <a:fld id="{B498B6DB-54A5-4927-BB91-E158BF74A384}" type="slidenum">
              <a:rPr lang="zh-CN" altLang="en-US" smtClean="0"/>
              <a:t>57</a:t>
            </a:fld>
            <a:endParaRPr lang="zh-CN" altLang="en-US"/>
          </a:p>
        </p:txBody>
      </p:sp>
    </p:spTree>
    <p:extLst>
      <p:ext uri="{BB962C8B-B14F-4D97-AF65-F5344CB8AC3E}">
        <p14:creationId xmlns:p14="http://schemas.microsoft.com/office/powerpoint/2010/main" val="514388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58</a:t>
            </a:fld>
            <a:endParaRPr lang="zh-CN" altLang="en-US"/>
          </a:p>
        </p:txBody>
      </p:sp>
    </p:spTree>
    <p:extLst>
      <p:ext uri="{BB962C8B-B14F-4D97-AF65-F5344CB8AC3E}">
        <p14:creationId xmlns:p14="http://schemas.microsoft.com/office/powerpoint/2010/main" val="26346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https://elasticsearch.cn/book/elasticsearch_definitive_guide_2.x/index.html  ES</a:t>
            </a:r>
            <a:r>
              <a:rPr lang="zh-CN" altLang="en-US"/>
              <a:t>中文文档</a:t>
            </a:r>
          </a:p>
        </p:txBody>
      </p:sp>
      <p:sp>
        <p:nvSpPr>
          <p:cNvPr id="4" name="灯片编号占位符 3"/>
          <p:cNvSpPr>
            <a:spLocks noGrp="1"/>
          </p:cNvSpPr>
          <p:nvPr>
            <p:ph type="sldNum" sz="quarter" idx="10"/>
          </p:nvPr>
        </p:nvSpPr>
        <p:spPr/>
        <p:txBody>
          <a:bodyPr/>
          <a:lstStyle/>
          <a:p>
            <a:fld id="{B498B6DB-54A5-4927-BB91-E158BF74A384}" type="slidenum">
              <a:rPr lang="zh-CN" altLang="en-US" smtClean="0"/>
              <a:t>64</a:t>
            </a:fld>
            <a:endParaRPr lang="zh-CN" altLang="en-US"/>
          </a:p>
        </p:txBody>
      </p:sp>
    </p:spTree>
    <p:extLst>
      <p:ext uri="{BB962C8B-B14F-4D97-AF65-F5344CB8AC3E}">
        <p14:creationId xmlns:p14="http://schemas.microsoft.com/office/powerpoint/2010/main" val="1535331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8B6DB-54A5-4927-BB91-E158BF74A384}" type="slidenum">
              <a:rPr lang="zh-CN" altLang="en-US" smtClean="0"/>
              <a:t>77</a:t>
            </a:fld>
            <a:endParaRPr lang="zh-CN" altLang="en-US"/>
          </a:p>
        </p:txBody>
      </p:sp>
    </p:spTree>
    <p:extLst>
      <p:ext uri="{BB962C8B-B14F-4D97-AF65-F5344CB8AC3E}">
        <p14:creationId xmlns:p14="http://schemas.microsoft.com/office/powerpoint/2010/main" val="2736633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https://elasticsearch.cn/book/elasticsearch_definitive_guide_2.x/index.html  ES</a:t>
            </a:r>
            <a:r>
              <a:rPr lang="zh-CN" altLang="en-US"/>
              <a:t>中文文档</a:t>
            </a:r>
          </a:p>
        </p:txBody>
      </p:sp>
      <p:sp>
        <p:nvSpPr>
          <p:cNvPr id="4" name="灯片编号占位符 3"/>
          <p:cNvSpPr>
            <a:spLocks noGrp="1"/>
          </p:cNvSpPr>
          <p:nvPr>
            <p:ph type="sldNum" sz="quarter" idx="10"/>
          </p:nvPr>
        </p:nvSpPr>
        <p:spPr/>
        <p:txBody>
          <a:bodyPr/>
          <a:lstStyle/>
          <a:p>
            <a:fld id="{B498B6DB-54A5-4927-BB91-E158BF74A384}" type="slidenum">
              <a:rPr lang="zh-CN" altLang="en-US" smtClean="0"/>
              <a:t>78</a:t>
            </a:fld>
            <a:endParaRPr lang="zh-CN" altLang="en-US"/>
          </a:p>
        </p:txBody>
      </p:sp>
    </p:spTree>
    <p:extLst>
      <p:ext uri="{BB962C8B-B14F-4D97-AF65-F5344CB8AC3E}">
        <p14:creationId xmlns:p14="http://schemas.microsoft.com/office/powerpoint/2010/main" val="1149955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https://elasticsearch.cn/book/elasticsearch_definitive_guide_2.x/index.html  ES</a:t>
            </a:r>
            <a:r>
              <a:rPr lang="zh-CN" altLang="en-US"/>
              <a:t>中文文档</a:t>
            </a:r>
          </a:p>
        </p:txBody>
      </p:sp>
      <p:sp>
        <p:nvSpPr>
          <p:cNvPr id="4" name="灯片编号占位符 3"/>
          <p:cNvSpPr>
            <a:spLocks noGrp="1"/>
          </p:cNvSpPr>
          <p:nvPr>
            <p:ph type="sldNum" sz="quarter" idx="10"/>
          </p:nvPr>
        </p:nvSpPr>
        <p:spPr/>
        <p:txBody>
          <a:bodyPr/>
          <a:lstStyle/>
          <a:p>
            <a:fld id="{B498B6DB-54A5-4927-BB91-E158BF74A384}" type="slidenum">
              <a:rPr lang="zh-CN" altLang="en-US" smtClean="0"/>
              <a:t>79</a:t>
            </a:fld>
            <a:endParaRPr lang="zh-CN" altLang="en-US"/>
          </a:p>
        </p:txBody>
      </p:sp>
    </p:spTree>
    <p:extLst>
      <p:ext uri="{BB962C8B-B14F-4D97-AF65-F5344CB8AC3E}">
        <p14:creationId xmlns:p14="http://schemas.microsoft.com/office/powerpoint/2010/main" val="1094633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14356"/>
            <a:ext cx="10972800" cy="1143000"/>
          </a:xfrm>
        </p:spPr>
        <p:txBody>
          <a:bodyPr>
            <a:normAutofit/>
          </a:bodyPr>
          <a:lstStyle>
            <a:lvl1pPr>
              <a:defRPr sz="3600">
                <a:latin typeface="微软雅黑" panose="020B0503020204020204" pitchFamily="34" charset="-122"/>
                <a:ea typeface="微软雅黑" panose="020B0503020204020204" pitchFamily="34" charset="-122"/>
                <a:cs typeface="Arial Unicode MS" pitchFamily="34" charset="-122"/>
              </a:defRPr>
            </a:lvl1pPr>
          </a:lstStyle>
          <a:p>
            <a:r>
              <a:rPr lang="zh-CN" altLang="en-US" dirty="0"/>
              <a:t>单击此处编辑母版标题样式</a:t>
            </a:r>
          </a:p>
        </p:txBody>
      </p:sp>
      <p:sp>
        <p:nvSpPr>
          <p:cNvPr id="3" name="内容占位符 2"/>
          <p:cNvSpPr>
            <a:spLocks noGrp="1"/>
          </p:cNvSpPr>
          <p:nvPr>
            <p:ph idx="1"/>
          </p:nvPr>
        </p:nvSpPr>
        <p:spPr>
          <a:xfrm>
            <a:off x="609600" y="2039921"/>
            <a:ext cx="10972800" cy="4525963"/>
          </a:xfrm>
        </p:spPr>
        <p:txBody>
          <a:bodyPr>
            <a:normAutofit/>
          </a:bodyPr>
          <a:lstStyle>
            <a:lvl1pPr>
              <a:defRPr sz="2800">
                <a:latin typeface="微软雅黑" panose="020B0503020204020204" pitchFamily="34" charset="-122"/>
                <a:ea typeface="微软雅黑" panose="020B0503020204020204" pitchFamily="34" charset="-122"/>
                <a:cs typeface="Arial Unicode MS" pitchFamily="34" charset="-122"/>
              </a:defRPr>
            </a:lvl1pPr>
            <a:lvl2pPr>
              <a:defRPr sz="2400">
                <a:latin typeface="微软雅黑" panose="020B0503020204020204" pitchFamily="34" charset="-122"/>
                <a:ea typeface="微软雅黑" panose="020B0503020204020204" pitchFamily="34" charset="-122"/>
                <a:cs typeface="Arial Unicode MS" pitchFamily="34" charset="-122"/>
              </a:defRPr>
            </a:lvl2pPr>
            <a:lvl3pPr>
              <a:defRPr sz="2000">
                <a:latin typeface="微软雅黑" panose="020B0503020204020204" pitchFamily="34" charset="-122"/>
                <a:ea typeface="微软雅黑" panose="020B0503020204020204" pitchFamily="34" charset="-122"/>
                <a:cs typeface="Arial Unicode MS" pitchFamily="34" charset="-122"/>
              </a:defRPr>
            </a:lvl3pPr>
            <a:lvl4pPr>
              <a:defRPr sz="1800">
                <a:latin typeface="微软雅黑" panose="020B0503020204020204" pitchFamily="34" charset="-122"/>
                <a:ea typeface="微软雅黑" panose="020B0503020204020204" pitchFamily="34" charset="-122"/>
                <a:cs typeface="Arial Unicode MS" pitchFamily="34" charset="-122"/>
              </a:defRPr>
            </a:lvl4pPr>
            <a:lvl5pPr>
              <a:defRPr sz="1800">
                <a:latin typeface="微软雅黑" panose="020B0503020204020204" pitchFamily="34" charset="-122"/>
                <a:ea typeface="微软雅黑" panose="020B0503020204020204" pitchFamily="34" charset="-122"/>
                <a:cs typeface="Arial Unicode MS"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2019/7/2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2019/7/2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2019/7/2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30820CF-B880-4189-942D-D702A7CBA730}" type="datetimeFigureOut">
              <a:rPr lang="zh-CN" altLang="en-US" smtClean="0"/>
              <a:pPr/>
              <a:t>2019/7/2</a:t>
            </a:fld>
            <a:endParaRPr lang="zh-CN" altLang="en-US"/>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alibaba/dubbo" TargetMode="External"/><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hyperlink" Target="https://martinfowler.com/" TargetMode="Externa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1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spring-projects/spring-loade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122.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2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20027;&#35201;&#30475;@Import(%7BCacheAutoConfiguration.CacheConfigurationImportSelector.class%7D)"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127.0.0.1:9090/emp?id=1&amp;lastName=zhangsan&amp;gender=1&amp;email=zhangsan@atguigu.com&amp;dId=1"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hyperlink" Target="http://www.redis.cn/topics/data-types-intro.html#bitmaps" TargetMode="External"/><Relationship Id="rId13" Type="http://schemas.openxmlformats.org/officeDocument/2006/relationships/hyperlink" Target="http://www.redis.cn/topics/lru-cache.html" TargetMode="External"/><Relationship Id="rId3" Type="http://schemas.openxmlformats.org/officeDocument/2006/relationships/hyperlink" Target="http://www.redis.cn/topics/data-types-intro.html#strings" TargetMode="External"/><Relationship Id="rId7" Type="http://schemas.openxmlformats.org/officeDocument/2006/relationships/hyperlink" Target="http://www.redis.cn/topics/data-types-intro.html#sorted-sets" TargetMode="External"/><Relationship Id="rId12" Type="http://schemas.openxmlformats.org/officeDocument/2006/relationships/hyperlink" Target="http://www.redis.cn/commands/eval.html" TargetMode="External"/><Relationship Id="rId17" Type="http://schemas.openxmlformats.org/officeDocument/2006/relationships/hyperlink" Target="http://www.redis.cn/topics/cluster-tutorial.html" TargetMode="External"/><Relationship Id="rId2" Type="http://schemas.openxmlformats.org/officeDocument/2006/relationships/image" Target="../media/image29.png"/><Relationship Id="rId16" Type="http://schemas.openxmlformats.org/officeDocument/2006/relationships/hyperlink" Target="http://www.redis.cn/topics/sentinel.html" TargetMode="External"/><Relationship Id="rId1" Type="http://schemas.openxmlformats.org/officeDocument/2006/relationships/slideLayout" Target="../slideLayouts/slideLayout2.xml"/><Relationship Id="rId6" Type="http://schemas.openxmlformats.org/officeDocument/2006/relationships/hyperlink" Target="http://www.redis.cn/topics/data-types-intro.html#sets" TargetMode="External"/><Relationship Id="rId11" Type="http://schemas.openxmlformats.org/officeDocument/2006/relationships/hyperlink" Target="http://www.redis.cn/topics/replication.html" TargetMode="External"/><Relationship Id="rId5" Type="http://schemas.openxmlformats.org/officeDocument/2006/relationships/hyperlink" Target="http://www.redis.cn/topics/data-types-intro.html#lists" TargetMode="External"/><Relationship Id="rId15" Type="http://schemas.openxmlformats.org/officeDocument/2006/relationships/hyperlink" Target="http://www.redis.cn/topics/persistence.html" TargetMode="External"/><Relationship Id="rId10" Type="http://schemas.openxmlformats.org/officeDocument/2006/relationships/hyperlink" Target="http://www.redis.cn/commands/geoadd.html" TargetMode="External"/><Relationship Id="rId4" Type="http://schemas.openxmlformats.org/officeDocument/2006/relationships/hyperlink" Target="http://www.redis.cn/topics/data-types-intro.html#hashes" TargetMode="External"/><Relationship Id="rId9" Type="http://schemas.openxmlformats.org/officeDocument/2006/relationships/hyperlink" Target="http://www.redis.cn/topics/data-types-intro.html#hyperloglogs" TargetMode="External"/><Relationship Id="rId14" Type="http://schemas.openxmlformats.org/officeDocument/2006/relationships/hyperlink" Target="http://www.redis.cn/topics/transaction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hyperlink" Target="https://www.elastic.c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searchbox-io/Jest"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spring-projects/spring-data-elasticsearch" TargetMode="Externa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github.com/spring-projects/spring-data-elasticsearch" TargetMode="Externa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github.com/spring-projects/spring-data-elasticsearch" TargetMode="Externa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github.com/spring-projects/spring-data-elasticsearch" TargetMode="Externa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2135560" y="2780928"/>
            <a:ext cx="7704856" cy="1200329"/>
          </a:xfrm>
          <a:prstGeom prst="rect">
            <a:avLst/>
          </a:prstGeom>
          <a:noFill/>
        </p:spPr>
        <p:txBody>
          <a:bodyPr wrap="square" rtlCol="0">
            <a:spAutoFit/>
          </a:bodyPr>
          <a:lstStyle/>
          <a:p>
            <a:r>
              <a:rPr lang="en-US" altLang="zh-CN" sz="7200" b="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Spring Boot</a:t>
            </a:r>
            <a:r>
              <a:rPr lang="zh-CN" altLang="en-US" sz="7200" b="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高级</a:t>
            </a:r>
            <a:endParaRPr lang="en-US" altLang="zh-CN" sz="7200" b="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12D7B-38D8-4A5E-8B96-5C5E5D940F57}"/>
              </a:ext>
            </a:extLst>
          </p:cNvPr>
          <p:cNvSpPr>
            <a:spLocks noGrp="1"/>
          </p:cNvSpPr>
          <p:nvPr>
            <p:ph type="title"/>
          </p:nvPr>
        </p:nvSpPr>
        <p:spPr/>
        <p:txBody>
          <a:bodyPr/>
          <a:lstStyle/>
          <a:p>
            <a:r>
              <a:rPr lang="zh-CN" altLang="en-US" dirty="0"/>
              <a:t>搭建基本环境</a:t>
            </a:r>
          </a:p>
        </p:txBody>
      </p:sp>
      <p:sp>
        <p:nvSpPr>
          <p:cNvPr id="3" name="内容占位符 2">
            <a:extLst>
              <a:ext uri="{FF2B5EF4-FFF2-40B4-BE49-F238E27FC236}">
                <a16:creationId xmlns:a16="http://schemas.microsoft.com/office/drawing/2014/main" id="{884861B8-0EF4-440B-9E61-8F8EDE78F401}"/>
              </a:ext>
            </a:extLst>
          </p:cNvPr>
          <p:cNvSpPr>
            <a:spLocks noGrp="1"/>
          </p:cNvSpPr>
          <p:nvPr>
            <p:ph idx="1"/>
          </p:nvPr>
        </p:nvSpPr>
        <p:spPr>
          <a:xfrm>
            <a:off x="535213" y="1687029"/>
            <a:ext cx="10972800" cy="4525963"/>
          </a:xfrm>
        </p:spPr>
        <p:txBody>
          <a:bodyPr/>
          <a:lstStyle/>
          <a:p>
            <a:pPr marL="0" indent="0">
              <a:buNone/>
            </a:pPr>
            <a:r>
              <a:rPr lang="zh-CN" altLang="en-US" dirty="0"/>
              <a:t>项目导入：</a:t>
            </a:r>
            <a:r>
              <a:rPr lang="en-US" altLang="zh-CN" dirty="0" err="1"/>
              <a:t>cache,web,mysql,mybatis</a:t>
            </a:r>
            <a:endParaRPr lang="en-US" altLang="zh-CN" dirty="0"/>
          </a:p>
          <a:p>
            <a:pPr marL="0" indent="0">
              <a:buNone/>
            </a:pPr>
            <a:endParaRPr lang="zh-CN" altLang="en-US" dirty="0"/>
          </a:p>
        </p:txBody>
      </p:sp>
      <p:sp>
        <p:nvSpPr>
          <p:cNvPr id="4" name="文本框 3">
            <a:extLst>
              <a:ext uri="{FF2B5EF4-FFF2-40B4-BE49-F238E27FC236}">
                <a16:creationId xmlns:a16="http://schemas.microsoft.com/office/drawing/2014/main" id="{C9755D20-BEB6-4E70-B579-3EFA0B4E6724}"/>
              </a:ext>
            </a:extLst>
          </p:cNvPr>
          <p:cNvSpPr txBox="1"/>
          <p:nvPr/>
        </p:nvSpPr>
        <p:spPr>
          <a:xfrm>
            <a:off x="609600" y="1163809"/>
            <a:ext cx="1085554" cy="523220"/>
          </a:xfrm>
          <a:prstGeom prst="rect">
            <a:avLst/>
          </a:prstGeom>
          <a:noFill/>
        </p:spPr>
        <p:txBody>
          <a:bodyPr wrap="none" rtlCol="0">
            <a:spAutoFit/>
          </a:bodyPr>
          <a:lstStyle/>
          <a:p>
            <a:r>
              <a:rPr lang="en-US" altLang="zh-CN" sz="2800" b="1" dirty="0">
                <a:highlight>
                  <a:srgbClr val="FF00FF"/>
                </a:highlight>
                <a:latin typeface="Arial Unicode MS" panose="020B0604020202020204" pitchFamily="34" charset="-122"/>
                <a:ea typeface="Arial Unicode MS" panose="020B0604020202020204" pitchFamily="34" charset="-122"/>
                <a:cs typeface="Arial Unicode MS" panose="020B0604020202020204" pitchFamily="34" charset="-122"/>
              </a:rPr>
              <a:t>75,76</a:t>
            </a:r>
            <a:endParaRPr lang="zh-CN" altLang="en-US" sz="2800" b="1" dirty="0">
              <a:highlight>
                <a:srgbClr val="FF00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文本框 9">
            <a:extLst>
              <a:ext uri="{FF2B5EF4-FFF2-40B4-BE49-F238E27FC236}">
                <a16:creationId xmlns:a16="http://schemas.microsoft.com/office/drawing/2014/main" id="{9835C906-18BF-42FF-ACAF-E114E7EC0563}"/>
              </a:ext>
            </a:extLst>
          </p:cNvPr>
          <p:cNvSpPr txBox="1"/>
          <p:nvPr/>
        </p:nvSpPr>
        <p:spPr>
          <a:xfrm>
            <a:off x="460826" y="5170971"/>
            <a:ext cx="11686212" cy="1600438"/>
          </a:xfrm>
          <a:prstGeom prst="rect">
            <a:avLst/>
          </a:prstGeom>
          <a:noFill/>
        </p:spPr>
        <p:txBody>
          <a:bodyPr wrap="none" rtlCol="0">
            <a:spAutoFit/>
          </a:bodyPr>
          <a:lstStyle/>
          <a:p>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整个过程中注意：由于数据库和</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bean</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中的字段不匹配，所以我们要开启驼峰命名法</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EmployeeMapper</a:t>
            </a:r>
            <a:r>
              <a:rPr lang="zh-CN" altLang="en-US" sz="14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接口</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	           @Select(“select * from employee where id=#{id}”) //</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其中</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表示去参数中的</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id</a:t>
            </a:r>
          </a:p>
          <a:p>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		public Employee </a:t>
            </a:r>
            <a:r>
              <a:rPr lang="en-US" altLang="zh-CN" sz="14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getEmpById</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(Integer id);</a:t>
            </a:r>
          </a:p>
          <a:p>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	           @Update("update employee set </a:t>
            </a:r>
            <a:r>
              <a:rPr lang="en-US" altLang="zh-CN" sz="14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lastName</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lastName</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},email=#{email},gender=#{gender},</a:t>
            </a:r>
            <a:r>
              <a:rPr lang="en-US" altLang="zh-CN" sz="14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d_id</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dId</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 where id={#id}")</a:t>
            </a:r>
          </a:p>
          <a:p>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		public void </a:t>
            </a:r>
            <a:r>
              <a:rPr lang="en-US" altLang="zh-CN" sz="14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updateEmp</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(Employee employee);//</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其中，</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lastName</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表示取</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employee</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中属性为</a:t>
            </a:r>
            <a:r>
              <a:rPr lang="en-US" altLang="zh-CN" sz="14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lastName</a:t>
            </a:r>
            <a:endPar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a:extLst>
              <a:ext uri="{FF2B5EF4-FFF2-40B4-BE49-F238E27FC236}">
                <a16:creationId xmlns:a16="http://schemas.microsoft.com/office/drawing/2014/main" id="{37035D53-1D2A-42E9-827E-4EC0D4093CC2}"/>
              </a:ext>
            </a:extLst>
          </p:cNvPr>
          <p:cNvPicPr>
            <a:picLocks noChangeAspect="1"/>
          </p:cNvPicPr>
          <p:nvPr/>
        </p:nvPicPr>
        <p:blipFill>
          <a:blip r:embed="rId2"/>
          <a:stretch>
            <a:fillRect/>
          </a:stretch>
        </p:blipFill>
        <p:spPr>
          <a:xfrm>
            <a:off x="340660" y="2136482"/>
            <a:ext cx="11361905" cy="2952381"/>
          </a:xfrm>
          <a:prstGeom prst="rect">
            <a:avLst/>
          </a:prstGeom>
        </p:spPr>
      </p:pic>
      <p:sp>
        <p:nvSpPr>
          <p:cNvPr id="6" name="文本框 5">
            <a:extLst>
              <a:ext uri="{FF2B5EF4-FFF2-40B4-BE49-F238E27FC236}">
                <a16:creationId xmlns:a16="http://schemas.microsoft.com/office/drawing/2014/main" id="{D756D423-2871-42F9-A7F0-550B23B66919}"/>
              </a:ext>
            </a:extLst>
          </p:cNvPr>
          <p:cNvSpPr txBox="1"/>
          <p:nvPr/>
        </p:nvSpPr>
        <p:spPr>
          <a:xfrm>
            <a:off x="3935760" y="4345087"/>
            <a:ext cx="1651414" cy="307777"/>
          </a:xfrm>
          <a:prstGeom prst="rect">
            <a:avLst/>
          </a:prstGeom>
          <a:noFill/>
        </p:spPr>
        <p:txBody>
          <a:bodyPr wrap="none" rtlCol="0">
            <a:spAutoFit/>
          </a:bodyPr>
          <a:lstStyle/>
          <a:p>
            <a:r>
              <a:rPr lang="en-US" altLang="zh-CN" sz="14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b="1" dirty="0" err="1">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EnableCaching</a:t>
            </a:r>
            <a:endParaRPr lang="zh-CN" altLang="en-US" sz="14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326762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dubbo.io/images/dubbo-architectur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360" y="1124744"/>
            <a:ext cx="8136904" cy="507609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07368" y="6309320"/>
            <a:ext cx="3431704" cy="338554"/>
          </a:xfrm>
          <a:prstGeom prst="rect">
            <a:avLst/>
          </a:prstGeom>
          <a:noFill/>
        </p:spPr>
        <p:txBody>
          <a:bodyPr wrap="square" rtlCol="0">
            <a:spAutoFit/>
          </a:bodyPr>
          <a:lstStyle/>
          <a:p>
            <a:r>
              <a:rPr lang="en-US" altLang="zh-CN" sz="1600" b="1">
                <a:latin typeface="Arial Unicode MS" panose="020B0604020202020204" pitchFamily="34" charset="-122"/>
                <a:ea typeface="Arial Unicode MS" panose="020B0604020202020204" pitchFamily="34" charset="-122"/>
                <a:cs typeface="Arial Unicode MS" panose="020B0604020202020204" pitchFamily="34" charset="-122"/>
                <a:hlinkClick r:id="rId3"/>
              </a:rPr>
              <a:t>https://github.com/alibaba/dubbo</a:t>
            </a:r>
            <a:r>
              <a:rPr lang="en-US" altLang="zh-CN" sz="1600" b="1">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1">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42169005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052736"/>
            <a:ext cx="11377264" cy="5441139"/>
          </a:xfrm>
        </p:spPr>
        <p:txBody>
          <a:bodyPr>
            <a:normAutofit/>
          </a:bodyPr>
          <a:lstStyle/>
          <a:p>
            <a:pPr marL="0" indent="0">
              <a:buNone/>
            </a:pPr>
            <a:endParaRPr lang="en-US" altLang="zh-CN" sz="2200" dirty="0"/>
          </a:p>
          <a:p>
            <a:r>
              <a:rPr lang="en-US" altLang="zh-CN" dirty="0"/>
              <a:t>1</a:t>
            </a:r>
            <a:r>
              <a:rPr lang="zh-CN" altLang="en-US" dirty="0"/>
              <a:t>、安装</a:t>
            </a:r>
            <a:r>
              <a:rPr lang="en-US" altLang="zh-CN" dirty="0"/>
              <a:t>zookeeper</a:t>
            </a:r>
            <a:r>
              <a:rPr lang="zh-CN" altLang="en-US" dirty="0"/>
              <a:t>作为注册中心</a:t>
            </a:r>
            <a:endParaRPr lang="en-US" altLang="zh-CN" dirty="0"/>
          </a:p>
          <a:p>
            <a:pPr marL="0" indent="0">
              <a:buNone/>
            </a:pPr>
            <a:endParaRPr lang="en-US" altLang="zh-CN" dirty="0"/>
          </a:p>
          <a:p>
            <a:pPr marL="0" indent="0">
              <a:buNone/>
            </a:pPr>
            <a:endParaRPr lang="en-US" altLang="zh-CN" dirty="0"/>
          </a:p>
          <a:p>
            <a:r>
              <a:rPr lang="en-US" altLang="zh-CN" dirty="0"/>
              <a:t>2</a:t>
            </a:r>
            <a:r>
              <a:rPr lang="zh-CN" altLang="en-US" dirty="0"/>
              <a:t>、编写服务提供者（空项目中建立一个</a:t>
            </a:r>
            <a:r>
              <a:rPr lang="en-US" altLang="zh-CN" dirty="0" err="1"/>
              <a:t>moudle</a:t>
            </a:r>
            <a:r>
              <a:rPr lang="zh-CN" altLang="en-US" dirty="0"/>
              <a:t>）</a:t>
            </a:r>
            <a:endParaRPr lang="en-US" altLang="zh-CN" dirty="0"/>
          </a:p>
          <a:p>
            <a:pPr marL="0" indent="0">
              <a:buNone/>
            </a:pPr>
            <a:r>
              <a:rPr lang="en-US" altLang="zh-CN" dirty="0"/>
              <a:t>      </a:t>
            </a:r>
            <a:r>
              <a:rPr lang="zh-CN" altLang="en-US" dirty="0">
                <a:highlight>
                  <a:srgbClr val="00FFFF"/>
                </a:highlight>
              </a:rPr>
              <a:t>在</a:t>
            </a:r>
            <a:r>
              <a:rPr lang="en-US" altLang="zh-CN" dirty="0">
                <a:highlight>
                  <a:srgbClr val="00FFFF"/>
                </a:highlight>
              </a:rPr>
              <a:t>provider-ticket</a:t>
            </a:r>
            <a:r>
              <a:rPr lang="zh-CN" altLang="en-US" dirty="0">
                <a:highlight>
                  <a:srgbClr val="00FFFF"/>
                </a:highlight>
              </a:rPr>
              <a:t>中引入两个依赖</a:t>
            </a:r>
            <a:endParaRPr lang="en-US" altLang="zh-CN" dirty="0">
              <a:highlight>
                <a:srgbClr val="00FFFF"/>
              </a:highlight>
            </a:endParaRPr>
          </a:p>
          <a:p>
            <a:pPr marL="0" indent="0">
              <a:buNone/>
            </a:pPr>
            <a:endParaRPr lang="en-US" altLang="zh-CN" dirty="0"/>
          </a:p>
          <a:p>
            <a:pPr marL="457200" lvl="1" indent="0">
              <a:buNone/>
            </a:pPr>
            <a:endParaRPr lang="en-US" altLang="zh-CN" dirty="0"/>
          </a:p>
          <a:p>
            <a:pPr lvl="1"/>
            <a:endParaRPr lang="en-US" altLang="zh-CN" dirty="0"/>
          </a:p>
          <a:p>
            <a:pPr lvl="1"/>
            <a:endParaRPr lang="en-US" altLang="zh-CN" dirty="0"/>
          </a:p>
        </p:txBody>
      </p:sp>
      <p:sp>
        <p:nvSpPr>
          <p:cNvPr id="2" name="文本框 1">
            <a:extLst>
              <a:ext uri="{FF2B5EF4-FFF2-40B4-BE49-F238E27FC236}">
                <a16:creationId xmlns:a16="http://schemas.microsoft.com/office/drawing/2014/main" id="{53C38C7F-732B-4BC8-8109-01DE153C1D7E}"/>
              </a:ext>
            </a:extLst>
          </p:cNvPr>
          <p:cNvSpPr txBox="1"/>
          <p:nvPr/>
        </p:nvSpPr>
        <p:spPr>
          <a:xfrm>
            <a:off x="479376" y="980728"/>
            <a:ext cx="1745991"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104</a:t>
            </a:r>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105</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a:extLst>
              <a:ext uri="{FF2B5EF4-FFF2-40B4-BE49-F238E27FC236}">
                <a16:creationId xmlns:a16="http://schemas.microsoft.com/office/drawing/2014/main" id="{EFB901B0-4310-4C8A-A4E6-9CB90E5BF12A}"/>
              </a:ext>
            </a:extLst>
          </p:cNvPr>
          <p:cNvPicPr>
            <a:picLocks noChangeAspect="1"/>
          </p:cNvPicPr>
          <p:nvPr/>
        </p:nvPicPr>
        <p:blipFill>
          <a:blip r:embed="rId2"/>
          <a:stretch>
            <a:fillRect/>
          </a:stretch>
        </p:blipFill>
        <p:spPr>
          <a:xfrm>
            <a:off x="695400" y="2119612"/>
            <a:ext cx="6295891" cy="862796"/>
          </a:xfrm>
          <a:prstGeom prst="rect">
            <a:avLst/>
          </a:prstGeom>
        </p:spPr>
      </p:pic>
      <p:pic>
        <p:nvPicPr>
          <p:cNvPr id="6" name="图片 5">
            <a:extLst>
              <a:ext uri="{FF2B5EF4-FFF2-40B4-BE49-F238E27FC236}">
                <a16:creationId xmlns:a16="http://schemas.microsoft.com/office/drawing/2014/main" id="{C599FEA2-4444-4AAE-872D-07E82B704EA4}"/>
              </a:ext>
            </a:extLst>
          </p:cNvPr>
          <p:cNvPicPr>
            <a:picLocks noChangeAspect="1"/>
          </p:cNvPicPr>
          <p:nvPr/>
        </p:nvPicPr>
        <p:blipFill>
          <a:blip r:embed="rId3"/>
          <a:stretch>
            <a:fillRect/>
          </a:stretch>
        </p:blipFill>
        <p:spPr>
          <a:xfrm>
            <a:off x="677289" y="1880939"/>
            <a:ext cx="8028571" cy="257143"/>
          </a:xfrm>
          <a:prstGeom prst="rect">
            <a:avLst/>
          </a:prstGeom>
        </p:spPr>
      </p:pic>
      <p:pic>
        <p:nvPicPr>
          <p:cNvPr id="8" name="图片 7">
            <a:extLst>
              <a:ext uri="{FF2B5EF4-FFF2-40B4-BE49-F238E27FC236}">
                <a16:creationId xmlns:a16="http://schemas.microsoft.com/office/drawing/2014/main" id="{E3074619-E350-49EC-98BB-5058F5624F1E}"/>
              </a:ext>
            </a:extLst>
          </p:cNvPr>
          <p:cNvPicPr>
            <a:picLocks noChangeAspect="1"/>
          </p:cNvPicPr>
          <p:nvPr/>
        </p:nvPicPr>
        <p:blipFill>
          <a:blip r:embed="rId4"/>
          <a:stretch>
            <a:fillRect/>
          </a:stretch>
        </p:blipFill>
        <p:spPr>
          <a:xfrm>
            <a:off x="635382" y="3969954"/>
            <a:ext cx="8057143" cy="2595929"/>
          </a:xfrm>
          <a:prstGeom prst="rect">
            <a:avLst/>
          </a:prstGeom>
        </p:spPr>
      </p:pic>
      <p:sp>
        <p:nvSpPr>
          <p:cNvPr id="9" name="文本框 8">
            <a:extLst>
              <a:ext uri="{FF2B5EF4-FFF2-40B4-BE49-F238E27FC236}">
                <a16:creationId xmlns:a16="http://schemas.microsoft.com/office/drawing/2014/main" id="{8AE010C9-FA79-4463-ADBA-6748B1838CB5}"/>
              </a:ext>
            </a:extLst>
          </p:cNvPr>
          <p:cNvSpPr txBox="1"/>
          <p:nvPr/>
        </p:nvSpPr>
        <p:spPr>
          <a:xfrm>
            <a:off x="3287688" y="1124744"/>
            <a:ext cx="7040710" cy="523220"/>
          </a:xfrm>
          <a:prstGeom prst="rect">
            <a:avLst/>
          </a:prstGeom>
          <a:noFill/>
        </p:spPr>
        <p:txBody>
          <a:bodyPr wrap="none" rtlCol="0">
            <a:spAutoFit/>
          </a:bodyPr>
          <a:lstStyle/>
          <a:p>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出问题添加</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EnableDubbo</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实验中去验证</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4311928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052736"/>
            <a:ext cx="11377264" cy="5441139"/>
          </a:xfrm>
        </p:spPr>
        <p:txBody>
          <a:bodyPr>
            <a:normAutofit/>
          </a:bodyPr>
          <a:lstStyle/>
          <a:p>
            <a:pPr marL="0" indent="0">
              <a:buNone/>
            </a:pPr>
            <a:endParaRPr lang="en-US" altLang="zh-CN" sz="2200" dirty="0"/>
          </a:p>
          <a:p>
            <a:r>
              <a:rPr lang="en-US" altLang="zh-CN" dirty="0"/>
              <a:t>3</a:t>
            </a:r>
            <a:r>
              <a:rPr lang="zh-CN" altLang="en-US" dirty="0"/>
              <a:t>在</a:t>
            </a:r>
            <a:r>
              <a:rPr lang="en-US" altLang="zh-CN" dirty="0"/>
              <a:t>provider-ticket</a:t>
            </a:r>
            <a:r>
              <a:rPr lang="zh-CN" altLang="en-US" dirty="0"/>
              <a:t>项目中的</a:t>
            </a:r>
            <a:r>
              <a:rPr lang="en-US" altLang="zh-CN" dirty="0" err="1"/>
              <a:t>application.properties</a:t>
            </a:r>
            <a:r>
              <a:rPr lang="zh-CN" altLang="en-US" dirty="0"/>
              <a:t>中配置信息</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zh-CN" altLang="en-US" dirty="0">
                <a:highlight>
                  <a:srgbClr val="00FFFF"/>
                </a:highlight>
              </a:rPr>
              <a:t>启动</a:t>
            </a:r>
            <a:r>
              <a:rPr lang="en-US" altLang="zh-CN" dirty="0">
                <a:highlight>
                  <a:srgbClr val="00FFFF"/>
                </a:highlight>
              </a:rPr>
              <a:t>provider-ticket</a:t>
            </a:r>
            <a:r>
              <a:rPr lang="zh-CN" altLang="en-US" dirty="0">
                <a:highlight>
                  <a:srgbClr val="00FFFF"/>
                </a:highlight>
              </a:rPr>
              <a:t>的启动类</a:t>
            </a:r>
            <a:endParaRPr lang="en-US" altLang="zh-CN" dirty="0">
              <a:highlight>
                <a:srgbClr val="00FFFF"/>
              </a:highlight>
            </a:endParaRPr>
          </a:p>
          <a:p>
            <a:pPr marL="457200" lvl="1" indent="0">
              <a:buNone/>
            </a:pPr>
            <a:endParaRPr lang="en-US" altLang="zh-CN" dirty="0"/>
          </a:p>
          <a:p>
            <a:pPr marL="457200" lvl="1" indent="0">
              <a:buNone/>
            </a:pPr>
            <a:r>
              <a:rPr lang="en-US" altLang="zh-CN" dirty="0"/>
              <a:t>                                                                               </a:t>
            </a:r>
            <a:r>
              <a:rPr lang="zh-CN" altLang="en-US" dirty="0">
                <a:highlight>
                  <a:srgbClr val="00FFFF"/>
                </a:highlight>
              </a:rPr>
              <a:t>成功</a:t>
            </a:r>
            <a:endParaRPr lang="en-US" altLang="zh-CN" dirty="0">
              <a:highlight>
                <a:srgbClr val="00FFFF"/>
              </a:highlight>
            </a:endParaRPr>
          </a:p>
          <a:p>
            <a:pPr lvl="1"/>
            <a:endParaRPr lang="en-US" altLang="zh-CN" dirty="0"/>
          </a:p>
        </p:txBody>
      </p:sp>
      <p:sp>
        <p:nvSpPr>
          <p:cNvPr id="2" name="文本框 1">
            <a:extLst>
              <a:ext uri="{FF2B5EF4-FFF2-40B4-BE49-F238E27FC236}">
                <a16:creationId xmlns:a16="http://schemas.microsoft.com/office/drawing/2014/main" id="{53C38C7F-732B-4BC8-8109-01DE153C1D7E}"/>
              </a:ext>
            </a:extLst>
          </p:cNvPr>
          <p:cNvSpPr txBox="1"/>
          <p:nvPr/>
        </p:nvSpPr>
        <p:spPr>
          <a:xfrm>
            <a:off x="479376" y="980728"/>
            <a:ext cx="1745991"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104</a:t>
            </a:r>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105</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 name="图片 7">
            <a:extLst>
              <a:ext uri="{FF2B5EF4-FFF2-40B4-BE49-F238E27FC236}">
                <a16:creationId xmlns:a16="http://schemas.microsoft.com/office/drawing/2014/main" id="{6DBAFFB9-EABF-4FB9-A657-C92E305B3F07}"/>
              </a:ext>
            </a:extLst>
          </p:cNvPr>
          <p:cNvPicPr>
            <a:picLocks noChangeAspect="1"/>
          </p:cNvPicPr>
          <p:nvPr/>
        </p:nvPicPr>
        <p:blipFill>
          <a:blip r:embed="rId2"/>
          <a:stretch>
            <a:fillRect/>
          </a:stretch>
        </p:blipFill>
        <p:spPr>
          <a:xfrm>
            <a:off x="695400" y="1916832"/>
            <a:ext cx="4968552" cy="1695238"/>
          </a:xfrm>
          <a:prstGeom prst="rect">
            <a:avLst/>
          </a:prstGeom>
        </p:spPr>
      </p:pic>
      <p:pic>
        <p:nvPicPr>
          <p:cNvPr id="12" name="图片 11">
            <a:extLst>
              <a:ext uri="{FF2B5EF4-FFF2-40B4-BE49-F238E27FC236}">
                <a16:creationId xmlns:a16="http://schemas.microsoft.com/office/drawing/2014/main" id="{6895F878-D945-403D-BE36-5FF5CF70BEAB}"/>
              </a:ext>
            </a:extLst>
          </p:cNvPr>
          <p:cNvPicPr>
            <a:picLocks noChangeAspect="1"/>
          </p:cNvPicPr>
          <p:nvPr/>
        </p:nvPicPr>
        <p:blipFill>
          <a:blip r:embed="rId3"/>
          <a:stretch>
            <a:fillRect/>
          </a:stretch>
        </p:blipFill>
        <p:spPr>
          <a:xfrm>
            <a:off x="7276171" y="3754469"/>
            <a:ext cx="3371429" cy="723810"/>
          </a:xfrm>
          <a:prstGeom prst="rect">
            <a:avLst/>
          </a:prstGeom>
        </p:spPr>
      </p:pic>
      <p:cxnSp>
        <p:nvCxnSpPr>
          <p:cNvPr id="14" name="直接箭头连接符 13">
            <a:extLst>
              <a:ext uri="{FF2B5EF4-FFF2-40B4-BE49-F238E27FC236}">
                <a16:creationId xmlns:a16="http://schemas.microsoft.com/office/drawing/2014/main" id="{41E216BD-2A57-43A1-B9ED-640A3A1DD698}"/>
              </a:ext>
            </a:extLst>
          </p:cNvPr>
          <p:cNvCxnSpPr/>
          <p:nvPr/>
        </p:nvCxnSpPr>
        <p:spPr>
          <a:xfrm flipV="1">
            <a:off x="5303912" y="4077072"/>
            <a:ext cx="1944216" cy="72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87A65BA-963D-4C66-AAC4-EEF58FDFC0AF}"/>
              </a:ext>
            </a:extLst>
          </p:cNvPr>
          <p:cNvCxnSpPr/>
          <p:nvPr/>
        </p:nvCxnSpPr>
        <p:spPr>
          <a:xfrm flipV="1">
            <a:off x="8472264" y="4581128"/>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BCBB16FF-E571-4949-850A-DF84F4922BD8}"/>
              </a:ext>
            </a:extLst>
          </p:cNvPr>
          <p:cNvPicPr>
            <a:picLocks noChangeAspect="1"/>
          </p:cNvPicPr>
          <p:nvPr/>
        </p:nvPicPr>
        <p:blipFill>
          <a:blip r:embed="rId4"/>
          <a:stretch>
            <a:fillRect/>
          </a:stretch>
        </p:blipFill>
        <p:spPr>
          <a:xfrm>
            <a:off x="6168008" y="2054995"/>
            <a:ext cx="4114286" cy="1123810"/>
          </a:xfrm>
          <a:prstGeom prst="rect">
            <a:avLst/>
          </a:prstGeom>
        </p:spPr>
      </p:pic>
    </p:spTree>
    <p:extLst>
      <p:ext uri="{BB962C8B-B14F-4D97-AF65-F5344CB8AC3E}">
        <p14:creationId xmlns:p14="http://schemas.microsoft.com/office/powerpoint/2010/main" val="37286295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052736"/>
            <a:ext cx="11377264" cy="5441139"/>
          </a:xfrm>
        </p:spPr>
        <p:txBody>
          <a:bodyPr>
            <a:normAutofit/>
          </a:bodyPr>
          <a:lstStyle/>
          <a:p>
            <a:r>
              <a:rPr lang="en-US" altLang="zh-CN" dirty="0"/>
              <a:t>4</a:t>
            </a:r>
            <a:r>
              <a:rPr lang="zh-CN" altLang="en-US" dirty="0"/>
              <a:t>、编写服务消费者</a:t>
            </a:r>
            <a:r>
              <a:rPr lang="en-US" altLang="zh-CN" dirty="0"/>
              <a:t>(</a:t>
            </a:r>
            <a:r>
              <a:rPr lang="zh-CN" altLang="en-US" dirty="0"/>
              <a:t>提供者和消费者在一个项目中</a:t>
            </a:r>
            <a:r>
              <a:rPr lang="en-US" altLang="zh-CN" dirty="0"/>
              <a:t>)</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p>
          <a:p>
            <a:pPr lvl="1"/>
            <a:endParaRPr lang="en-US" altLang="zh-CN" dirty="0"/>
          </a:p>
          <a:p>
            <a:pPr lvl="1"/>
            <a:endParaRPr lang="en-US" altLang="zh-CN" dirty="0"/>
          </a:p>
          <a:p>
            <a:pPr lvl="1"/>
            <a:endParaRPr lang="en-US" altLang="zh-CN" dirty="0"/>
          </a:p>
        </p:txBody>
      </p:sp>
      <p:sp>
        <p:nvSpPr>
          <p:cNvPr id="2" name="文本框 1">
            <a:extLst>
              <a:ext uri="{FF2B5EF4-FFF2-40B4-BE49-F238E27FC236}">
                <a16:creationId xmlns:a16="http://schemas.microsoft.com/office/drawing/2014/main" id="{53C38C7F-732B-4BC8-8109-01DE153C1D7E}"/>
              </a:ext>
            </a:extLst>
          </p:cNvPr>
          <p:cNvSpPr txBox="1"/>
          <p:nvPr/>
        </p:nvSpPr>
        <p:spPr>
          <a:xfrm>
            <a:off x="479376" y="188640"/>
            <a:ext cx="1745991"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104</a:t>
            </a:r>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105</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7" name="图片 6">
            <a:extLst>
              <a:ext uri="{FF2B5EF4-FFF2-40B4-BE49-F238E27FC236}">
                <a16:creationId xmlns:a16="http://schemas.microsoft.com/office/drawing/2014/main" id="{03F254DB-37E4-4793-936E-115964493A00}"/>
              </a:ext>
            </a:extLst>
          </p:cNvPr>
          <p:cNvPicPr>
            <a:picLocks noChangeAspect="1"/>
          </p:cNvPicPr>
          <p:nvPr/>
        </p:nvPicPr>
        <p:blipFill>
          <a:blip r:embed="rId2"/>
          <a:stretch>
            <a:fillRect/>
          </a:stretch>
        </p:blipFill>
        <p:spPr>
          <a:xfrm>
            <a:off x="263352" y="1552646"/>
            <a:ext cx="7087579" cy="2698550"/>
          </a:xfrm>
          <a:prstGeom prst="rect">
            <a:avLst/>
          </a:prstGeom>
        </p:spPr>
      </p:pic>
      <p:pic>
        <p:nvPicPr>
          <p:cNvPr id="9" name="图片 8">
            <a:extLst>
              <a:ext uri="{FF2B5EF4-FFF2-40B4-BE49-F238E27FC236}">
                <a16:creationId xmlns:a16="http://schemas.microsoft.com/office/drawing/2014/main" id="{8D210155-02C7-4EE6-9494-6D287987E283}"/>
              </a:ext>
            </a:extLst>
          </p:cNvPr>
          <p:cNvPicPr>
            <a:picLocks noChangeAspect="1"/>
          </p:cNvPicPr>
          <p:nvPr/>
        </p:nvPicPr>
        <p:blipFill>
          <a:blip r:embed="rId3"/>
          <a:stretch>
            <a:fillRect/>
          </a:stretch>
        </p:blipFill>
        <p:spPr>
          <a:xfrm>
            <a:off x="335360" y="4336820"/>
            <a:ext cx="5828571" cy="828571"/>
          </a:xfrm>
          <a:prstGeom prst="rect">
            <a:avLst/>
          </a:prstGeom>
        </p:spPr>
      </p:pic>
      <p:pic>
        <p:nvPicPr>
          <p:cNvPr id="10" name="图片 9">
            <a:extLst>
              <a:ext uri="{FF2B5EF4-FFF2-40B4-BE49-F238E27FC236}">
                <a16:creationId xmlns:a16="http://schemas.microsoft.com/office/drawing/2014/main" id="{C6268BE0-44F3-45FE-8A70-AAD50E42087D}"/>
              </a:ext>
            </a:extLst>
          </p:cNvPr>
          <p:cNvPicPr>
            <a:picLocks noChangeAspect="1"/>
          </p:cNvPicPr>
          <p:nvPr/>
        </p:nvPicPr>
        <p:blipFill>
          <a:blip r:embed="rId4"/>
          <a:stretch>
            <a:fillRect/>
          </a:stretch>
        </p:blipFill>
        <p:spPr>
          <a:xfrm>
            <a:off x="7819704" y="1765482"/>
            <a:ext cx="4180952" cy="2485714"/>
          </a:xfrm>
          <a:prstGeom prst="rect">
            <a:avLst/>
          </a:prstGeom>
        </p:spPr>
      </p:pic>
    </p:spTree>
    <p:extLst>
      <p:ext uri="{BB962C8B-B14F-4D97-AF65-F5344CB8AC3E}">
        <p14:creationId xmlns:p14="http://schemas.microsoft.com/office/powerpoint/2010/main" val="20286496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052736"/>
            <a:ext cx="11377264" cy="5441139"/>
          </a:xfrm>
        </p:spPr>
        <p:txBody>
          <a:bodyPr>
            <a:normAutofit/>
          </a:bodyPr>
          <a:lstStyle/>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sz="1600" dirty="0">
                <a:highlight>
                  <a:srgbClr val="00FFFF"/>
                </a:highlight>
              </a:rPr>
              <a:t>错误总结：</a:t>
            </a:r>
            <a:r>
              <a:rPr lang="en-US" altLang="zh-CN" sz="1600" dirty="0" err="1">
                <a:highlight>
                  <a:srgbClr val="00FFFF"/>
                </a:highlight>
              </a:rPr>
              <a:t>springboot</a:t>
            </a:r>
            <a:r>
              <a:rPr lang="zh-CN" altLang="en-US" sz="1600" dirty="0">
                <a:highlight>
                  <a:srgbClr val="00FFFF"/>
                </a:highlight>
              </a:rPr>
              <a:t>用</a:t>
            </a:r>
            <a:r>
              <a:rPr lang="en-US" altLang="zh-CN" sz="1600" dirty="0">
                <a:highlight>
                  <a:srgbClr val="00FFFF"/>
                </a:highlight>
              </a:rPr>
              <a:t>1.5</a:t>
            </a:r>
            <a:r>
              <a:rPr lang="zh-CN" altLang="en-US" sz="1600" dirty="0">
                <a:highlight>
                  <a:srgbClr val="00FFFF"/>
                </a:highlight>
              </a:rPr>
              <a:t>的版本，类路径要一致，</a:t>
            </a:r>
            <a:r>
              <a:rPr lang="en-US" altLang="zh-CN" sz="1600" dirty="0">
                <a:highlight>
                  <a:srgbClr val="00FFFF"/>
                </a:highlight>
              </a:rPr>
              <a:t>@Reference</a:t>
            </a:r>
            <a:r>
              <a:rPr lang="zh-CN" altLang="en-US" sz="1600" dirty="0">
                <a:highlight>
                  <a:srgbClr val="00FFFF"/>
                </a:highlight>
              </a:rPr>
              <a:t>一定要用</a:t>
            </a:r>
            <a:r>
              <a:rPr lang="en-US" altLang="zh-CN" sz="1600" dirty="0" err="1">
                <a:highlight>
                  <a:srgbClr val="00FFFF"/>
                </a:highlight>
              </a:rPr>
              <a:t>dubbo</a:t>
            </a:r>
            <a:r>
              <a:rPr lang="zh-CN" altLang="en-US" sz="1600" dirty="0">
                <a:highlight>
                  <a:srgbClr val="00FFFF"/>
                </a:highlight>
              </a:rPr>
              <a:t>下的，服务方的实现类上加</a:t>
            </a:r>
            <a:r>
              <a:rPr lang="en-US" altLang="zh-CN" sz="1600" dirty="0">
                <a:highlight>
                  <a:srgbClr val="00FFFF"/>
                </a:highlight>
              </a:rPr>
              <a:t>@</a:t>
            </a:r>
            <a:r>
              <a:rPr lang="en-US" altLang="zh-CN" sz="1600" dirty="0" err="1">
                <a:highlight>
                  <a:srgbClr val="00FFFF"/>
                </a:highlight>
              </a:rPr>
              <a:t>EnableDubbo</a:t>
            </a:r>
            <a:r>
              <a:rPr lang="zh-CN" altLang="en-US" sz="1600" dirty="0">
                <a:highlight>
                  <a:srgbClr val="00FFFF"/>
                </a:highlight>
              </a:rPr>
              <a:t>注解，如果</a:t>
            </a:r>
            <a:r>
              <a:rPr lang="en-US" altLang="zh-CN" sz="1600" dirty="0">
                <a:highlight>
                  <a:srgbClr val="00FFFF"/>
                </a:highlight>
              </a:rPr>
              <a:t>null</a:t>
            </a:r>
            <a:r>
              <a:rPr lang="zh-CN" altLang="en-US" sz="1600" dirty="0">
                <a:highlight>
                  <a:srgbClr val="00FFFF"/>
                </a:highlight>
              </a:rPr>
              <a:t>的话，看看是不是</a:t>
            </a:r>
            <a:r>
              <a:rPr lang="en-US" altLang="zh-CN" sz="1600" dirty="0">
                <a:highlight>
                  <a:srgbClr val="00FFFF"/>
                </a:highlight>
              </a:rPr>
              <a:t>@Reference</a:t>
            </a:r>
            <a:r>
              <a:rPr lang="zh-CN" altLang="en-US" sz="1600" dirty="0">
                <a:highlight>
                  <a:srgbClr val="00FFFF"/>
                </a:highlight>
              </a:rPr>
              <a:t>引用错了，或者</a:t>
            </a:r>
            <a:r>
              <a:rPr lang="en-US" altLang="zh-CN" sz="1600" dirty="0" err="1">
                <a:highlight>
                  <a:srgbClr val="00FFFF"/>
                </a:highlight>
              </a:rPr>
              <a:t>springboot</a:t>
            </a:r>
            <a:r>
              <a:rPr lang="zh-CN" altLang="en-US" sz="1600" dirty="0">
                <a:highlight>
                  <a:srgbClr val="00FFFF"/>
                </a:highlight>
              </a:rPr>
              <a:t>版本不一致</a:t>
            </a:r>
            <a:endParaRPr lang="en-US" altLang="zh-CN" sz="1600" dirty="0">
              <a:highlight>
                <a:srgbClr val="00FFFF"/>
              </a:highlight>
            </a:endParaRPr>
          </a:p>
          <a:p>
            <a:pPr marL="0" indent="0">
              <a:buNone/>
            </a:pPr>
            <a:r>
              <a:rPr lang="en-US" altLang="zh-CN" dirty="0"/>
              <a:t>		</a:t>
            </a:r>
          </a:p>
          <a:p>
            <a:r>
              <a:rPr lang="en-US" altLang="zh-CN" dirty="0"/>
              <a:t>5</a:t>
            </a:r>
            <a:r>
              <a:rPr lang="zh-CN" altLang="en-US" dirty="0"/>
              <a:t>、整合</a:t>
            </a:r>
            <a:r>
              <a:rPr lang="en-US" altLang="zh-CN" dirty="0" err="1"/>
              <a:t>dubbo</a:t>
            </a:r>
            <a:endParaRPr lang="en-US" altLang="zh-CN" dirty="0"/>
          </a:p>
          <a:p>
            <a:pPr lvl="1"/>
            <a:endParaRPr lang="en-US" altLang="zh-CN" dirty="0"/>
          </a:p>
          <a:p>
            <a:pPr lvl="1"/>
            <a:endParaRPr lang="en-US" altLang="zh-CN" dirty="0"/>
          </a:p>
          <a:p>
            <a:pPr lvl="1"/>
            <a:endParaRPr lang="en-US" altLang="zh-CN" dirty="0"/>
          </a:p>
        </p:txBody>
      </p:sp>
      <p:sp>
        <p:nvSpPr>
          <p:cNvPr id="2" name="文本框 1">
            <a:extLst>
              <a:ext uri="{FF2B5EF4-FFF2-40B4-BE49-F238E27FC236}">
                <a16:creationId xmlns:a16="http://schemas.microsoft.com/office/drawing/2014/main" id="{53C38C7F-732B-4BC8-8109-01DE153C1D7E}"/>
              </a:ext>
            </a:extLst>
          </p:cNvPr>
          <p:cNvSpPr txBox="1"/>
          <p:nvPr/>
        </p:nvSpPr>
        <p:spPr>
          <a:xfrm>
            <a:off x="479376" y="188640"/>
            <a:ext cx="1745991"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104</a:t>
            </a:r>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105</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9" name="图片 18">
            <a:extLst>
              <a:ext uri="{FF2B5EF4-FFF2-40B4-BE49-F238E27FC236}">
                <a16:creationId xmlns:a16="http://schemas.microsoft.com/office/drawing/2014/main" id="{7321FD89-93F0-4F9D-8B97-D335190AD400}"/>
              </a:ext>
            </a:extLst>
          </p:cNvPr>
          <p:cNvPicPr>
            <a:picLocks noChangeAspect="1"/>
          </p:cNvPicPr>
          <p:nvPr/>
        </p:nvPicPr>
        <p:blipFill>
          <a:blip r:embed="rId2"/>
          <a:stretch>
            <a:fillRect/>
          </a:stretch>
        </p:blipFill>
        <p:spPr>
          <a:xfrm>
            <a:off x="7427830" y="1082792"/>
            <a:ext cx="4371429" cy="3019048"/>
          </a:xfrm>
          <a:prstGeom prst="rect">
            <a:avLst/>
          </a:prstGeom>
        </p:spPr>
      </p:pic>
      <p:pic>
        <p:nvPicPr>
          <p:cNvPr id="20" name="图片 19">
            <a:extLst>
              <a:ext uri="{FF2B5EF4-FFF2-40B4-BE49-F238E27FC236}">
                <a16:creationId xmlns:a16="http://schemas.microsoft.com/office/drawing/2014/main" id="{3A6EDA39-2CAC-439C-B400-5500BF26BABB}"/>
              </a:ext>
            </a:extLst>
          </p:cNvPr>
          <p:cNvPicPr>
            <a:picLocks noChangeAspect="1"/>
          </p:cNvPicPr>
          <p:nvPr/>
        </p:nvPicPr>
        <p:blipFill>
          <a:blip r:embed="rId3"/>
          <a:stretch>
            <a:fillRect/>
          </a:stretch>
        </p:blipFill>
        <p:spPr>
          <a:xfrm>
            <a:off x="623392" y="1030699"/>
            <a:ext cx="5238095" cy="2723809"/>
          </a:xfrm>
          <a:prstGeom prst="rect">
            <a:avLst/>
          </a:prstGeom>
        </p:spPr>
      </p:pic>
    </p:spTree>
    <p:extLst>
      <p:ext uri="{BB962C8B-B14F-4D97-AF65-F5344CB8AC3E}">
        <p14:creationId xmlns:p14="http://schemas.microsoft.com/office/powerpoint/2010/main" val="12427962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a:t>
            </a:r>
            <a:r>
              <a:rPr lang="en-US" altLang="zh-CN"/>
              <a:t>Spring Boot</a:t>
            </a:r>
            <a:r>
              <a:rPr lang="zh-CN" altLang="en-US"/>
              <a:t>和</a:t>
            </a:r>
            <a:r>
              <a:rPr lang="en-US" altLang="zh-CN"/>
              <a:t>Spring Cloud</a:t>
            </a:r>
            <a:endParaRPr lang="zh-CN" altLang="en-US"/>
          </a:p>
        </p:txBody>
      </p:sp>
      <p:sp>
        <p:nvSpPr>
          <p:cNvPr id="3" name="内容占位符 2"/>
          <p:cNvSpPr>
            <a:spLocks noGrp="1"/>
          </p:cNvSpPr>
          <p:nvPr>
            <p:ph idx="1"/>
          </p:nvPr>
        </p:nvSpPr>
        <p:spPr/>
        <p:txBody>
          <a:bodyPr/>
          <a:lstStyle/>
          <a:p>
            <a:pPr marL="0" indent="0">
              <a:buNone/>
            </a:pPr>
            <a:r>
              <a:rPr lang="en-US" altLang="zh-CN" b="1" dirty="0"/>
              <a:t>Spring Cloud</a:t>
            </a:r>
          </a:p>
          <a:p>
            <a:pPr marL="0" indent="0">
              <a:buNone/>
            </a:pPr>
            <a:r>
              <a:rPr lang="en-US" altLang="zh-CN" sz="2000" dirty="0"/>
              <a:t>Spring Cloud</a:t>
            </a:r>
            <a:r>
              <a:rPr lang="zh-CN" altLang="en-US" sz="2000" dirty="0"/>
              <a:t>是一个</a:t>
            </a:r>
            <a:r>
              <a:rPr lang="zh-CN" altLang="en-US" sz="2000" dirty="0">
                <a:highlight>
                  <a:srgbClr val="FFFF00"/>
                </a:highlight>
              </a:rPr>
              <a:t>分布式的整体解决方案</a:t>
            </a:r>
            <a:r>
              <a:rPr lang="zh-CN" altLang="en-US" sz="2000" dirty="0"/>
              <a:t>。</a:t>
            </a:r>
            <a:r>
              <a:rPr lang="en-US" altLang="zh-CN" sz="2000" dirty="0"/>
              <a:t>Spring Cloud </a:t>
            </a:r>
            <a:r>
              <a:rPr lang="zh-CN" altLang="en-US" sz="2000" dirty="0"/>
              <a:t>为开发者提供了</a:t>
            </a:r>
            <a:r>
              <a:rPr lang="zh-CN" altLang="en-US" sz="2000" b="1" dirty="0"/>
              <a:t>在分布式系统（</a:t>
            </a:r>
            <a:r>
              <a:rPr lang="zh-CN" altLang="en-US" sz="2000" b="1" dirty="0">
                <a:highlight>
                  <a:srgbClr val="FFFF00"/>
                </a:highlight>
              </a:rPr>
              <a:t>配置管理，服务发现，熔断，路由，微代理，控制总线，一次性</a:t>
            </a:r>
            <a:r>
              <a:rPr lang="en-US" altLang="zh-CN" sz="2000" b="1" dirty="0">
                <a:highlight>
                  <a:srgbClr val="FFFF00"/>
                </a:highlight>
              </a:rPr>
              <a:t>token</a:t>
            </a:r>
            <a:r>
              <a:rPr lang="zh-CN" altLang="en-US" sz="2000" b="1" dirty="0">
                <a:highlight>
                  <a:srgbClr val="FFFF00"/>
                </a:highlight>
              </a:rPr>
              <a:t>，全局琐，</a:t>
            </a:r>
            <a:r>
              <a:rPr lang="en-US" altLang="zh-CN" sz="2000" b="1" dirty="0">
                <a:highlight>
                  <a:srgbClr val="FFFF00"/>
                </a:highlight>
              </a:rPr>
              <a:t>leader</a:t>
            </a:r>
            <a:r>
              <a:rPr lang="zh-CN" altLang="en-US" sz="2000" b="1" dirty="0">
                <a:highlight>
                  <a:srgbClr val="FFFF00"/>
                </a:highlight>
              </a:rPr>
              <a:t>选举，分布式</a:t>
            </a:r>
            <a:r>
              <a:rPr lang="en-US" altLang="zh-CN" sz="2000" b="1" dirty="0">
                <a:highlight>
                  <a:srgbClr val="FFFF00"/>
                </a:highlight>
              </a:rPr>
              <a:t>session</a:t>
            </a:r>
            <a:r>
              <a:rPr lang="zh-CN" altLang="en-US" sz="2000" b="1" dirty="0">
                <a:highlight>
                  <a:srgbClr val="FFFF00"/>
                </a:highlight>
              </a:rPr>
              <a:t>，集群状态</a:t>
            </a:r>
            <a:r>
              <a:rPr lang="zh-CN" altLang="en-US" sz="2000" b="1" dirty="0"/>
              <a:t>）中快速构建的工具</a:t>
            </a:r>
            <a:r>
              <a:rPr lang="zh-CN" altLang="en-US" sz="2000" dirty="0"/>
              <a:t>，使用</a:t>
            </a:r>
            <a:r>
              <a:rPr lang="en-US" altLang="zh-CN" sz="2000" dirty="0"/>
              <a:t>Spring Cloud</a:t>
            </a:r>
            <a:r>
              <a:rPr lang="zh-CN" altLang="en-US" sz="2000" dirty="0"/>
              <a:t>的开发者可以快速的启动服务或构建应用、同时能够快速和云平台资源进行对接。</a:t>
            </a:r>
            <a:endParaRPr lang="en-US" altLang="zh-CN" sz="2000" dirty="0"/>
          </a:p>
          <a:p>
            <a:pPr marL="0" indent="0">
              <a:buNone/>
            </a:pPr>
            <a:endParaRPr lang="en-US" altLang="zh-CN" sz="2000" dirty="0"/>
          </a:p>
          <a:p>
            <a:r>
              <a:rPr lang="en-US" altLang="zh-CN" sz="2000" b="1" dirty="0" err="1">
                <a:highlight>
                  <a:srgbClr val="FFFF00"/>
                </a:highlight>
              </a:rPr>
              <a:t>SpringCloud</a:t>
            </a:r>
            <a:r>
              <a:rPr lang="zh-CN" altLang="en-US" sz="2000" b="1" dirty="0">
                <a:highlight>
                  <a:srgbClr val="FFFF00"/>
                </a:highlight>
              </a:rPr>
              <a:t>分布式开发五大常用组件</a:t>
            </a:r>
            <a:endParaRPr lang="en-US" altLang="zh-CN" sz="2000" b="1" dirty="0">
              <a:highlight>
                <a:srgbClr val="FFFF00"/>
              </a:highlight>
            </a:endParaRPr>
          </a:p>
          <a:p>
            <a:pPr lvl="2"/>
            <a:r>
              <a:rPr lang="zh-CN" altLang="en-US" dirty="0"/>
              <a:t>服务发现</a:t>
            </a:r>
            <a:r>
              <a:rPr lang="en-US" altLang="zh-CN" dirty="0"/>
              <a:t>(</a:t>
            </a:r>
            <a:r>
              <a:rPr lang="zh-CN" altLang="en-US" dirty="0">
                <a:highlight>
                  <a:srgbClr val="FFFF00"/>
                </a:highlight>
              </a:rPr>
              <a:t>服务注册</a:t>
            </a:r>
            <a:r>
              <a:rPr lang="en-US" altLang="zh-CN" dirty="0"/>
              <a:t>)——Netflix Eureka</a:t>
            </a:r>
            <a:r>
              <a:rPr lang="zh-CN" altLang="en-US" dirty="0"/>
              <a:t>（ </a:t>
            </a:r>
            <a:r>
              <a:rPr lang="en-US" altLang="zh-CN" dirty="0"/>
              <a:t>re ka</a:t>
            </a:r>
            <a:r>
              <a:rPr lang="zh-CN" altLang="en-US" dirty="0"/>
              <a:t>）</a:t>
            </a:r>
            <a:endParaRPr lang="en-US" altLang="zh-CN" dirty="0"/>
          </a:p>
          <a:p>
            <a:pPr lvl="2"/>
            <a:r>
              <a:rPr lang="zh-CN" altLang="en-US" dirty="0"/>
              <a:t>客服端负载均衡</a:t>
            </a:r>
            <a:r>
              <a:rPr lang="en-US" altLang="zh-CN" dirty="0"/>
              <a:t>——Netflix </a:t>
            </a:r>
            <a:r>
              <a:rPr lang="en-US" altLang="zh-CN" dirty="0">
                <a:highlight>
                  <a:srgbClr val="FFFF00"/>
                </a:highlight>
              </a:rPr>
              <a:t>Rib bon</a:t>
            </a:r>
          </a:p>
          <a:p>
            <a:pPr lvl="2"/>
            <a:r>
              <a:rPr lang="zh-CN" altLang="en-US" dirty="0"/>
              <a:t>断路器（</a:t>
            </a:r>
            <a:r>
              <a:rPr lang="zh-CN" altLang="en-US" dirty="0">
                <a:highlight>
                  <a:srgbClr val="FFFF00"/>
                </a:highlight>
              </a:rPr>
              <a:t>一个链路中，当出现断路时立马做出响应</a:t>
            </a:r>
            <a:r>
              <a:rPr lang="zh-CN" altLang="en-US" dirty="0"/>
              <a:t>）</a:t>
            </a:r>
            <a:r>
              <a:rPr lang="en-US" altLang="zh-CN" dirty="0"/>
              <a:t>——Netflix </a:t>
            </a:r>
            <a:r>
              <a:rPr lang="en-US" altLang="zh-CN" dirty="0" err="1"/>
              <a:t>Hystrix</a:t>
            </a:r>
            <a:endParaRPr lang="en-US" altLang="zh-CN" dirty="0"/>
          </a:p>
          <a:p>
            <a:pPr lvl="2"/>
            <a:r>
              <a:rPr lang="zh-CN" altLang="en-US" dirty="0"/>
              <a:t>服务网关（</a:t>
            </a:r>
            <a:r>
              <a:rPr lang="zh-CN" altLang="en-US" dirty="0">
                <a:highlight>
                  <a:srgbClr val="FFFF00"/>
                </a:highlight>
              </a:rPr>
              <a:t>过滤请求</a:t>
            </a:r>
            <a:r>
              <a:rPr lang="zh-CN" altLang="en-US" dirty="0"/>
              <a:t>）</a:t>
            </a:r>
            <a:r>
              <a:rPr lang="en-US" altLang="zh-CN" dirty="0"/>
              <a:t>——Netflix </a:t>
            </a:r>
            <a:r>
              <a:rPr lang="en-US" altLang="zh-CN" dirty="0" err="1"/>
              <a:t>Zuul</a:t>
            </a:r>
            <a:endParaRPr lang="en-US" altLang="zh-CN" dirty="0"/>
          </a:p>
          <a:p>
            <a:pPr lvl="2"/>
            <a:r>
              <a:rPr lang="zh-CN" altLang="en-US" dirty="0"/>
              <a:t>分布式配置</a:t>
            </a:r>
            <a:r>
              <a:rPr lang="en-US" altLang="zh-CN" dirty="0"/>
              <a:t>——Spring Cloud Config</a:t>
            </a:r>
          </a:p>
          <a:p>
            <a:endParaRPr lang="zh-CN" altLang="en-US" dirty="0"/>
          </a:p>
        </p:txBody>
      </p:sp>
      <p:sp>
        <p:nvSpPr>
          <p:cNvPr id="4" name="文本框 3">
            <a:extLst>
              <a:ext uri="{FF2B5EF4-FFF2-40B4-BE49-F238E27FC236}">
                <a16:creationId xmlns:a16="http://schemas.microsoft.com/office/drawing/2014/main" id="{000AD740-495E-462A-8196-460A67284F6E}"/>
              </a:ext>
            </a:extLst>
          </p:cNvPr>
          <p:cNvSpPr txBox="1"/>
          <p:nvPr/>
        </p:nvSpPr>
        <p:spPr>
          <a:xfrm>
            <a:off x="551384" y="1052736"/>
            <a:ext cx="785793" cy="523220"/>
          </a:xfrm>
          <a:prstGeom prst="rect">
            <a:avLst/>
          </a:prstGeom>
          <a:noFill/>
        </p:spPr>
        <p:txBody>
          <a:bodyPr wrap="none" rtlCol="0">
            <a:spAutoFit/>
          </a:bodyPr>
          <a:lstStyle/>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106</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849133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360" y="868071"/>
            <a:ext cx="10972800" cy="5513148"/>
          </a:xfrm>
        </p:spPr>
        <p:txBody>
          <a:bodyPr/>
          <a:lstStyle/>
          <a:p>
            <a:pPr marL="0" indent="0">
              <a:buNone/>
            </a:pPr>
            <a:r>
              <a:rPr lang="zh-CN" altLang="en-US"/>
              <a:t>微服务</a:t>
            </a:r>
            <a:endParaRPr lang="en-US" altLang="zh-CN"/>
          </a:p>
          <a:p>
            <a:pPr marL="0" indent="0">
              <a:buNone/>
            </a:pPr>
            <a:endParaRPr lang="zh-CN" altLang="en-US"/>
          </a:p>
        </p:txBody>
      </p:sp>
      <p:sp>
        <p:nvSpPr>
          <p:cNvPr id="2" name="文本框 1"/>
          <p:cNvSpPr txBox="1"/>
          <p:nvPr/>
        </p:nvSpPr>
        <p:spPr>
          <a:xfrm>
            <a:off x="616316" y="6196553"/>
            <a:ext cx="11175032" cy="369332"/>
          </a:xfrm>
          <a:prstGeom prst="rect">
            <a:avLst/>
          </a:prstGeom>
          <a:noFill/>
        </p:spPr>
        <p:txBody>
          <a:bodyPr wrap="square" rtlCol="0">
            <a:spAutoFit/>
          </a:bodyPr>
          <a:lstStyle/>
          <a:p>
            <a:r>
              <a:rPr lang="en-US" altLang="zh-CN" b="1">
                <a:hlinkClick r:id="rId2"/>
              </a:rPr>
              <a:t>Martin Fowler</a:t>
            </a:r>
            <a:r>
              <a:rPr lang="en-US" altLang="zh-CN" b="1"/>
              <a:t> </a:t>
            </a:r>
            <a:r>
              <a:rPr lang="zh-CN" altLang="en-US" b="1"/>
              <a:t>微服务原文 </a:t>
            </a:r>
            <a:r>
              <a:rPr lang="en-US" altLang="zh-CN" b="1">
                <a:hlinkClick r:id="rId3"/>
              </a:rPr>
              <a:t>https://martinfowler.com/articles/microservices.html</a:t>
            </a:r>
            <a:r>
              <a:rPr lang="en-US" altLang="zh-CN" b="1"/>
              <a:t> </a:t>
            </a:r>
            <a:r>
              <a:rPr lang="zh-CN" altLang="en-US" b="1"/>
              <a:t> </a:t>
            </a:r>
            <a:endParaRPr lang="zh-CN" altLang="en-US" b="1">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4098" name="Picture 2" descr="https://martinfowler.com/articles/microservices/images/decentralised-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639" y="1782786"/>
            <a:ext cx="7219950" cy="422910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767408" y="2165475"/>
            <a:ext cx="2638425" cy="2733675"/>
          </a:xfrm>
          <a:prstGeom prst="rect">
            <a:avLst/>
          </a:prstGeom>
        </p:spPr>
      </p:pic>
      <p:cxnSp>
        <p:nvCxnSpPr>
          <p:cNvPr id="6" name="直接箭头连接符 5"/>
          <p:cNvCxnSpPr/>
          <p:nvPr/>
        </p:nvCxnSpPr>
        <p:spPr>
          <a:xfrm flipH="1">
            <a:off x="3424985" y="3356992"/>
            <a:ext cx="15841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a:xfrm>
            <a:off x="6017273" y="3356992"/>
            <a:ext cx="151216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8361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24745"/>
            <a:ext cx="10972800" cy="5441140"/>
          </a:xfrm>
        </p:spPr>
        <p:txBody>
          <a:bodyPr/>
          <a:lstStyle/>
          <a:p>
            <a:r>
              <a:rPr lang="en-US" altLang="zh-CN"/>
              <a:t>Spring Cloud </a:t>
            </a:r>
            <a:r>
              <a:rPr lang="zh-CN" altLang="en-US"/>
              <a:t>入门</a:t>
            </a:r>
            <a:endParaRPr lang="en-US" altLang="zh-CN"/>
          </a:p>
          <a:p>
            <a:pPr lvl="1"/>
            <a:r>
              <a:rPr lang="en-US" altLang="zh-CN"/>
              <a:t>1</a:t>
            </a:r>
            <a:r>
              <a:rPr lang="zh-CN" altLang="en-US"/>
              <a:t>、创建</a:t>
            </a:r>
            <a:r>
              <a:rPr lang="en-US" altLang="zh-CN"/>
              <a:t>provider</a:t>
            </a:r>
          </a:p>
          <a:p>
            <a:pPr lvl="1"/>
            <a:r>
              <a:rPr lang="en-US" altLang="zh-CN"/>
              <a:t>2</a:t>
            </a:r>
            <a:r>
              <a:rPr lang="zh-CN" altLang="en-US"/>
              <a:t>、创建</a:t>
            </a:r>
            <a:r>
              <a:rPr lang="en-US" altLang="zh-CN"/>
              <a:t>consumer</a:t>
            </a:r>
          </a:p>
          <a:p>
            <a:pPr lvl="1"/>
            <a:r>
              <a:rPr lang="en-US" altLang="zh-CN"/>
              <a:t>3</a:t>
            </a:r>
            <a:r>
              <a:rPr lang="zh-CN" altLang="en-US"/>
              <a:t>、引入</a:t>
            </a:r>
            <a:r>
              <a:rPr lang="en-US" altLang="zh-CN"/>
              <a:t>Spring Cloud</a:t>
            </a:r>
          </a:p>
          <a:p>
            <a:pPr lvl="1"/>
            <a:r>
              <a:rPr lang="en-US" altLang="zh-CN"/>
              <a:t>4</a:t>
            </a:r>
            <a:r>
              <a:rPr lang="zh-CN" altLang="en-US"/>
              <a:t>、引入</a:t>
            </a:r>
            <a:r>
              <a:rPr lang="en-US" altLang="zh-CN"/>
              <a:t>Eureka</a:t>
            </a:r>
            <a:r>
              <a:rPr lang="zh-CN" altLang="en-US"/>
              <a:t>注册中心</a:t>
            </a:r>
            <a:endParaRPr lang="en-US" altLang="zh-CN"/>
          </a:p>
          <a:p>
            <a:pPr lvl="1"/>
            <a:r>
              <a:rPr lang="en-US" altLang="zh-CN"/>
              <a:t>5</a:t>
            </a:r>
            <a:r>
              <a:rPr lang="zh-CN" altLang="en-US"/>
              <a:t>、引入</a:t>
            </a:r>
            <a:r>
              <a:rPr lang="en-US" altLang="zh-CN"/>
              <a:t>Ribbon</a:t>
            </a:r>
            <a:r>
              <a:rPr lang="zh-CN" altLang="en-US"/>
              <a:t>进行客户端负载均衡</a:t>
            </a:r>
          </a:p>
        </p:txBody>
      </p:sp>
    </p:spTree>
    <p:extLst>
      <p:ext uri="{BB962C8B-B14F-4D97-AF65-F5344CB8AC3E}">
        <p14:creationId xmlns:p14="http://schemas.microsoft.com/office/powerpoint/2010/main" val="9306278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0530F1-D70C-47F6-876F-F483CBBCD486}"/>
              </a:ext>
            </a:extLst>
          </p:cNvPr>
          <p:cNvSpPr>
            <a:spLocks noGrp="1"/>
          </p:cNvSpPr>
          <p:nvPr>
            <p:ph type="title"/>
          </p:nvPr>
        </p:nvSpPr>
        <p:spPr>
          <a:xfrm>
            <a:off x="479376" y="-243408"/>
            <a:ext cx="10972800" cy="1143000"/>
          </a:xfrm>
        </p:spPr>
        <p:txBody>
          <a:bodyPr/>
          <a:lstStyle/>
          <a:p>
            <a:r>
              <a:rPr lang="en-US" altLang="zh-CN" dirty="0" err="1"/>
              <a:t>Springcloud</a:t>
            </a:r>
            <a:r>
              <a:rPr lang="zh-CN" altLang="en-US" dirty="0"/>
              <a:t>入门</a:t>
            </a:r>
          </a:p>
        </p:txBody>
      </p:sp>
      <p:sp>
        <p:nvSpPr>
          <p:cNvPr id="3" name="内容占位符 2">
            <a:extLst>
              <a:ext uri="{FF2B5EF4-FFF2-40B4-BE49-F238E27FC236}">
                <a16:creationId xmlns:a16="http://schemas.microsoft.com/office/drawing/2014/main" id="{1DB6A280-3F5B-4F01-969B-AE12830F8BAA}"/>
              </a:ext>
            </a:extLst>
          </p:cNvPr>
          <p:cNvSpPr>
            <a:spLocks noGrp="1"/>
          </p:cNvSpPr>
          <p:nvPr>
            <p:ph idx="1"/>
          </p:nvPr>
        </p:nvSpPr>
        <p:spPr>
          <a:xfrm>
            <a:off x="191344" y="900241"/>
            <a:ext cx="10972800" cy="5625103"/>
          </a:xfrm>
        </p:spPr>
        <p:txBody>
          <a:bodyPr/>
          <a:lstStyle/>
          <a:p>
            <a:r>
              <a:rPr lang="zh-CN" altLang="en-US" dirty="0"/>
              <a:t>创建一个空工程</a:t>
            </a:r>
            <a:endParaRPr lang="en-US" altLang="zh-CN" dirty="0"/>
          </a:p>
          <a:p>
            <a:r>
              <a:rPr lang="zh-CN" altLang="en-US" dirty="0"/>
              <a:t>创建三个模块（</a:t>
            </a:r>
            <a:r>
              <a:rPr lang="zh-CN" altLang="en-US" dirty="0">
                <a:highlight>
                  <a:srgbClr val="FFFF00"/>
                </a:highlight>
              </a:rPr>
              <a:t>注册中心</a:t>
            </a:r>
            <a:r>
              <a:rPr lang="zh-CN" altLang="en-US" dirty="0"/>
              <a:t>（前面是用</a:t>
            </a:r>
            <a:r>
              <a:rPr lang="en-US" altLang="zh-CN" dirty="0"/>
              <a:t>zookeeper</a:t>
            </a:r>
            <a:r>
              <a:rPr lang="zh-CN" altLang="en-US" dirty="0"/>
              <a:t>做的，</a:t>
            </a:r>
            <a:r>
              <a:rPr lang="en-US" altLang="zh-CN" dirty="0">
                <a:highlight>
                  <a:srgbClr val="FFFF00"/>
                </a:highlight>
              </a:rPr>
              <a:t>eureka-server,</a:t>
            </a:r>
            <a:r>
              <a:rPr lang="zh-CN" altLang="en-US" dirty="0">
                <a:highlight>
                  <a:srgbClr val="FFFF00"/>
                </a:highlight>
              </a:rPr>
              <a:t>导入</a:t>
            </a:r>
            <a:r>
              <a:rPr lang="en-US" altLang="zh-CN" dirty="0">
                <a:highlight>
                  <a:srgbClr val="FFFF00"/>
                </a:highlight>
              </a:rPr>
              <a:t>Eureka Server</a:t>
            </a:r>
            <a:r>
              <a:rPr lang="zh-CN" altLang="en-US" dirty="0">
                <a:highlight>
                  <a:srgbClr val="FFFF00"/>
                </a:highlight>
              </a:rPr>
              <a:t>模块</a:t>
            </a:r>
            <a:r>
              <a:rPr lang="zh-CN" altLang="en-US" dirty="0"/>
              <a:t>），服务提供者（</a:t>
            </a:r>
            <a:r>
              <a:rPr lang="en-US" altLang="zh-CN" dirty="0">
                <a:highlight>
                  <a:srgbClr val="FFFF00"/>
                </a:highlight>
              </a:rPr>
              <a:t>provider-ticket,</a:t>
            </a:r>
            <a:r>
              <a:rPr lang="zh-CN" altLang="en-US" dirty="0">
                <a:highlight>
                  <a:srgbClr val="FFFF00"/>
                </a:highlight>
              </a:rPr>
              <a:t>导入</a:t>
            </a:r>
            <a:r>
              <a:rPr lang="en-US" altLang="zh-CN" dirty="0">
                <a:highlight>
                  <a:srgbClr val="FFFF00"/>
                </a:highlight>
              </a:rPr>
              <a:t>Eureka Discovery</a:t>
            </a:r>
            <a:r>
              <a:rPr lang="zh-CN" altLang="en-US" dirty="0"/>
              <a:t>），服务消费者</a:t>
            </a:r>
            <a:r>
              <a:rPr lang="en-US" altLang="zh-CN" dirty="0"/>
              <a:t>(consumer-user</a:t>
            </a:r>
            <a:r>
              <a:rPr lang="zh-CN" altLang="en-US" dirty="0">
                <a:highlight>
                  <a:srgbClr val="FFFF00"/>
                </a:highlight>
              </a:rPr>
              <a:t>导入</a:t>
            </a:r>
            <a:r>
              <a:rPr lang="en-US" altLang="zh-CN" dirty="0">
                <a:highlight>
                  <a:srgbClr val="FFFF00"/>
                </a:highlight>
              </a:rPr>
              <a:t>Eureka Discovery</a:t>
            </a:r>
            <a:r>
              <a:rPr lang="en-US" altLang="zh-CN" dirty="0"/>
              <a:t>)</a:t>
            </a:r>
            <a:r>
              <a:rPr lang="zh-CN" altLang="en-US" dirty="0"/>
              <a:t>）</a:t>
            </a:r>
            <a:endParaRPr lang="en-US" altLang="zh-CN" dirty="0"/>
          </a:p>
          <a:p>
            <a:r>
              <a:rPr lang="en-US" altLang="zh-CN" dirty="0"/>
              <a:t>Eureka-server</a:t>
            </a:r>
            <a:r>
              <a:rPr lang="zh-CN" altLang="en-US" dirty="0"/>
              <a:t>的</a:t>
            </a:r>
            <a:r>
              <a:rPr lang="en-US" altLang="zh-CN" dirty="0" err="1"/>
              <a:t>application.properties</a:t>
            </a:r>
            <a:r>
              <a:rPr lang="zh-CN" altLang="en-US" dirty="0"/>
              <a:t>的配置</a:t>
            </a:r>
          </a:p>
        </p:txBody>
      </p:sp>
      <p:pic>
        <p:nvPicPr>
          <p:cNvPr id="5" name="图片 4">
            <a:extLst>
              <a:ext uri="{FF2B5EF4-FFF2-40B4-BE49-F238E27FC236}">
                <a16:creationId xmlns:a16="http://schemas.microsoft.com/office/drawing/2014/main" id="{FDA2B2D7-5F8E-4297-8F92-D1C6417AAE5A}"/>
              </a:ext>
            </a:extLst>
          </p:cNvPr>
          <p:cNvPicPr>
            <a:picLocks noChangeAspect="1"/>
          </p:cNvPicPr>
          <p:nvPr/>
        </p:nvPicPr>
        <p:blipFill>
          <a:blip r:embed="rId2"/>
          <a:stretch>
            <a:fillRect/>
          </a:stretch>
        </p:blipFill>
        <p:spPr>
          <a:xfrm>
            <a:off x="448606" y="3789040"/>
            <a:ext cx="7800000" cy="2114286"/>
          </a:xfrm>
          <a:prstGeom prst="rect">
            <a:avLst/>
          </a:prstGeom>
        </p:spPr>
      </p:pic>
      <p:pic>
        <p:nvPicPr>
          <p:cNvPr id="7" name="图片 6">
            <a:extLst>
              <a:ext uri="{FF2B5EF4-FFF2-40B4-BE49-F238E27FC236}">
                <a16:creationId xmlns:a16="http://schemas.microsoft.com/office/drawing/2014/main" id="{EDB89EF0-FB41-410E-8233-3B28B09E745D}"/>
              </a:ext>
            </a:extLst>
          </p:cNvPr>
          <p:cNvPicPr>
            <a:picLocks noChangeAspect="1"/>
          </p:cNvPicPr>
          <p:nvPr/>
        </p:nvPicPr>
        <p:blipFill>
          <a:blip r:embed="rId3"/>
          <a:stretch>
            <a:fillRect/>
          </a:stretch>
        </p:blipFill>
        <p:spPr>
          <a:xfrm>
            <a:off x="8528843" y="4005064"/>
            <a:ext cx="3504762" cy="1133333"/>
          </a:xfrm>
          <a:prstGeom prst="rect">
            <a:avLst/>
          </a:prstGeom>
        </p:spPr>
      </p:pic>
      <p:cxnSp>
        <p:nvCxnSpPr>
          <p:cNvPr id="9" name="直接箭头连接符 8">
            <a:extLst>
              <a:ext uri="{FF2B5EF4-FFF2-40B4-BE49-F238E27FC236}">
                <a16:creationId xmlns:a16="http://schemas.microsoft.com/office/drawing/2014/main" id="{BD589E3D-3214-4248-8AF2-D6C013EB1EBD}"/>
              </a:ext>
            </a:extLst>
          </p:cNvPr>
          <p:cNvCxnSpPr>
            <a:endCxn id="7" idx="1"/>
          </p:cNvCxnSpPr>
          <p:nvPr/>
        </p:nvCxnSpPr>
        <p:spPr>
          <a:xfrm>
            <a:off x="8261991" y="4509120"/>
            <a:ext cx="266852" cy="62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BABDA33-E9D1-41BA-88A1-44CD6FB89E03}"/>
              </a:ext>
            </a:extLst>
          </p:cNvPr>
          <p:cNvSpPr txBox="1"/>
          <p:nvPr/>
        </p:nvSpPr>
        <p:spPr>
          <a:xfrm>
            <a:off x="8248606" y="4221088"/>
            <a:ext cx="543739" cy="307777"/>
          </a:xfrm>
          <a:prstGeom prst="rect">
            <a:avLst/>
          </a:prstGeom>
          <a:noFill/>
        </p:spPr>
        <p:txBody>
          <a:bodyPr wrap="none" rtlCol="0">
            <a:spAutoFit/>
          </a:bodyPr>
          <a:lstStyle/>
          <a:p>
            <a:r>
              <a:rPr lang="zh-CN" altLang="en-US" sz="14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成功</a:t>
            </a:r>
          </a:p>
        </p:txBody>
      </p:sp>
      <p:sp>
        <p:nvSpPr>
          <p:cNvPr id="12" name="文本框 11">
            <a:extLst>
              <a:ext uri="{FF2B5EF4-FFF2-40B4-BE49-F238E27FC236}">
                <a16:creationId xmlns:a16="http://schemas.microsoft.com/office/drawing/2014/main" id="{D474BE16-8031-416F-9B25-DACC79CE11E8}"/>
              </a:ext>
            </a:extLst>
          </p:cNvPr>
          <p:cNvSpPr txBox="1"/>
          <p:nvPr/>
        </p:nvSpPr>
        <p:spPr>
          <a:xfrm>
            <a:off x="8803670" y="5442144"/>
            <a:ext cx="3499676" cy="954107"/>
          </a:xfrm>
          <a:prstGeom prst="rect">
            <a:avLst/>
          </a:prstGeom>
          <a:noFill/>
        </p:spPr>
        <p:txBody>
          <a:bodyPr wrap="none" rtlCol="0">
            <a:spAutoFit/>
          </a:bodyPr>
          <a:lstStyle/>
          <a:p>
            <a:r>
              <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访问</a:t>
            </a:r>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8761</a:t>
            </a:r>
            <a:r>
              <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端口，出现</a:t>
            </a:r>
            <a:endPar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Eureka</a:t>
            </a:r>
            <a:r>
              <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界面</a:t>
            </a:r>
          </a:p>
        </p:txBody>
      </p:sp>
    </p:spTree>
    <p:extLst>
      <p:ext uri="{BB962C8B-B14F-4D97-AF65-F5344CB8AC3E}">
        <p14:creationId xmlns:p14="http://schemas.microsoft.com/office/powerpoint/2010/main" val="1623177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C16FC-DE7C-4336-9A44-2D4DE1A9F010}"/>
              </a:ext>
            </a:extLst>
          </p:cNvPr>
          <p:cNvSpPr>
            <a:spLocks noGrp="1"/>
          </p:cNvSpPr>
          <p:nvPr>
            <p:ph type="title"/>
          </p:nvPr>
        </p:nvSpPr>
        <p:spPr>
          <a:xfrm>
            <a:off x="609600" y="0"/>
            <a:ext cx="10972800" cy="1143000"/>
          </a:xfrm>
        </p:spPr>
        <p:txBody>
          <a:bodyPr/>
          <a:lstStyle/>
          <a:p>
            <a:r>
              <a:rPr lang="en-US" altLang="zh-CN" dirty="0" err="1"/>
              <a:t>Springcloud</a:t>
            </a:r>
            <a:r>
              <a:rPr lang="zh-CN" altLang="en-US" dirty="0"/>
              <a:t>入门</a:t>
            </a:r>
          </a:p>
        </p:txBody>
      </p:sp>
      <p:sp>
        <p:nvSpPr>
          <p:cNvPr id="3" name="内容占位符 2">
            <a:extLst>
              <a:ext uri="{FF2B5EF4-FFF2-40B4-BE49-F238E27FC236}">
                <a16:creationId xmlns:a16="http://schemas.microsoft.com/office/drawing/2014/main" id="{1B704812-86D0-4F12-B846-1C9896D7B6FE}"/>
              </a:ext>
            </a:extLst>
          </p:cNvPr>
          <p:cNvSpPr>
            <a:spLocks noGrp="1"/>
          </p:cNvSpPr>
          <p:nvPr>
            <p:ph idx="1"/>
          </p:nvPr>
        </p:nvSpPr>
        <p:spPr>
          <a:xfrm>
            <a:off x="609600" y="836712"/>
            <a:ext cx="10972800" cy="4525963"/>
          </a:xfrm>
        </p:spPr>
        <p:txBody>
          <a:bodyPr/>
          <a:lstStyle/>
          <a:p>
            <a:pPr marL="0" indent="0">
              <a:buNone/>
            </a:pPr>
            <a:r>
              <a:rPr lang="en-US" altLang="zh-CN" dirty="0"/>
              <a:t>Provider-ticket</a:t>
            </a:r>
            <a:r>
              <a:rPr lang="zh-CN" altLang="en-US" dirty="0"/>
              <a:t>中编写服务</a:t>
            </a:r>
          </a:p>
        </p:txBody>
      </p:sp>
      <p:pic>
        <p:nvPicPr>
          <p:cNvPr id="4" name="图片 3">
            <a:extLst>
              <a:ext uri="{FF2B5EF4-FFF2-40B4-BE49-F238E27FC236}">
                <a16:creationId xmlns:a16="http://schemas.microsoft.com/office/drawing/2014/main" id="{5AEBA0B9-EAD7-4A8D-A72F-3C0D09497E52}"/>
              </a:ext>
            </a:extLst>
          </p:cNvPr>
          <p:cNvPicPr>
            <a:picLocks noChangeAspect="1"/>
          </p:cNvPicPr>
          <p:nvPr/>
        </p:nvPicPr>
        <p:blipFill>
          <a:blip r:embed="rId2"/>
          <a:stretch>
            <a:fillRect/>
          </a:stretch>
        </p:blipFill>
        <p:spPr>
          <a:xfrm>
            <a:off x="589279" y="1340768"/>
            <a:ext cx="7057143" cy="2476190"/>
          </a:xfrm>
          <a:prstGeom prst="rect">
            <a:avLst/>
          </a:prstGeom>
        </p:spPr>
      </p:pic>
      <p:pic>
        <p:nvPicPr>
          <p:cNvPr id="5" name="图片 4">
            <a:extLst>
              <a:ext uri="{FF2B5EF4-FFF2-40B4-BE49-F238E27FC236}">
                <a16:creationId xmlns:a16="http://schemas.microsoft.com/office/drawing/2014/main" id="{B53FB430-308B-4161-B5CD-34DEFCFE88F5}"/>
              </a:ext>
            </a:extLst>
          </p:cNvPr>
          <p:cNvPicPr>
            <a:picLocks noChangeAspect="1"/>
          </p:cNvPicPr>
          <p:nvPr/>
        </p:nvPicPr>
        <p:blipFill>
          <a:blip r:embed="rId3"/>
          <a:stretch>
            <a:fillRect/>
          </a:stretch>
        </p:blipFill>
        <p:spPr>
          <a:xfrm>
            <a:off x="695400" y="4007469"/>
            <a:ext cx="7466667" cy="2180952"/>
          </a:xfrm>
          <a:prstGeom prst="rect">
            <a:avLst/>
          </a:prstGeom>
        </p:spPr>
      </p:pic>
      <p:sp>
        <p:nvSpPr>
          <p:cNvPr id="6" name="文本框 5">
            <a:extLst>
              <a:ext uri="{FF2B5EF4-FFF2-40B4-BE49-F238E27FC236}">
                <a16:creationId xmlns:a16="http://schemas.microsoft.com/office/drawing/2014/main" id="{5E1EC183-F76B-4601-BF8F-2D11E8C754C0}"/>
              </a:ext>
            </a:extLst>
          </p:cNvPr>
          <p:cNvSpPr txBox="1"/>
          <p:nvPr/>
        </p:nvSpPr>
        <p:spPr>
          <a:xfrm>
            <a:off x="609600" y="476672"/>
            <a:ext cx="785793" cy="523220"/>
          </a:xfrm>
          <a:prstGeom prst="rect">
            <a:avLst/>
          </a:prstGeom>
          <a:noFill/>
        </p:spPr>
        <p:txBody>
          <a:bodyPr wrap="none" rtlCol="0">
            <a:spAutoFit/>
          </a:bodyPr>
          <a:lstStyle/>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107</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36406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D2F4E-2D29-4280-9348-65F21DA6CB42}"/>
              </a:ext>
            </a:extLst>
          </p:cNvPr>
          <p:cNvSpPr>
            <a:spLocks noGrp="1"/>
          </p:cNvSpPr>
          <p:nvPr>
            <p:ph type="title"/>
          </p:nvPr>
        </p:nvSpPr>
        <p:spPr/>
        <p:txBody>
          <a:bodyPr/>
          <a:lstStyle/>
          <a:p>
            <a:r>
              <a:rPr lang="en-US" altLang="zh-CN" dirty="0" err="1"/>
              <a:t>EmployeeService</a:t>
            </a:r>
            <a:endParaRPr lang="zh-CN" altLang="en-US" dirty="0"/>
          </a:p>
        </p:txBody>
      </p:sp>
      <p:sp>
        <p:nvSpPr>
          <p:cNvPr id="6" name="内容占位符 5">
            <a:extLst>
              <a:ext uri="{FF2B5EF4-FFF2-40B4-BE49-F238E27FC236}">
                <a16:creationId xmlns:a16="http://schemas.microsoft.com/office/drawing/2014/main" id="{03E0A9E7-F5E7-4374-B543-B91D48C185F3}"/>
              </a:ext>
            </a:extLst>
          </p:cNvPr>
          <p:cNvSpPr>
            <a:spLocks noGrp="1"/>
          </p:cNvSpPr>
          <p:nvPr>
            <p:ph idx="1"/>
          </p:nvPr>
        </p:nvSpPr>
        <p:spPr/>
        <p:txBody>
          <a:bodyPr/>
          <a:lstStyle/>
          <a:p>
            <a:endParaRPr lang="zh-CN" altLang="en-US" dirty="0"/>
          </a:p>
        </p:txBody>
      </p:sp>
      <p:pic>
        <p:nvPicPr>
          <p:cNvPr id="3" name="图片 2">
            <a:extLst>
              <a:ext uri="{FF2B5EF4-FFF2-40B4-BE49-F238E27FC236}">
                <a16:creationId xmlns:a16="http://schemas.microsoft.com/office/drawing/2014/main" id="{F99E5555-D0C6-403D-B2AA-E36A4D71BCF8}"/>
              </a:ext>
            </a:extLst>
          </p:cNvPr>
          <p:cNvPicPr>
            <a:picLocks noChangeAspect="1"/>
          </p:cNvPicPr>
          <p:nvPr/>
        </p:nvPicPr>
        <p:blipFill>
          <a:blip r:embed="rId2"/>
          <a:stretch>
            <a:fillRect/>
          </a:stretch>
        </p:blipFill>
        <p:spPr>
          <a:xfrm>
            <a:off x="0" y="1484784"/>
            <a:ext cx="12192000" cy="4968551"/>
          </a:xfrm>
          <a:prstGeom prst="rect">
            <a:avLst/>
          </a:prstGeom>
        </p:spPr>
      </p:pic>
    </p:spTree>
    <p:extLst>
      <p:ext uri="{BB962C8B-B14F-4D97-AF65-F5344CB8AC3E}">
        <p14:creationId xmlns:p14="http://schemas.microsoft.com/office/powerpoint/2010/main" val="22169554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CCF50-302C-4BB5-B18A-11372393053A}"/>
              </a:ext>
            </a:extLst>
          </p:cNvPr>
          <p:cNvSpPr>
            <a:spLocks noGrp="1"/>
          </p:cNvSpPr>
          <p:nvPr>
            <p:ph type="title"/>
          </p:nvPr>
        </p:nvSpPr>
        <p:spPr>
          <a:xfrm>
            <a:off x="479376" y="-255954"/>
            <a:ext cx="10972800" cy="1143000"/>
          </a:xfrm>
        </p:spPr>
        <p:txBody>
          <a:bodyPr/>
          <a:lstStyle/>
          <a:p>
            <a:r>
              <a:rPr lang="en-US" altLang="zh-CN" dirty="0" err="1"/>
              <a:t>Springcloud</a:t>
            </a:r>
            <a:r>
              <a:rPr lang="zh-CN" altLang="en-US" dirty="0"/>
              <a:t>入门</a:t>
            </a:r>
          </a:p>
        </p:txBody>
      </p:sp>
      <p:pic>
        <p:nvPicPr>
          <p:cNvPr id="4" name="图片 3">
            <a:extLst>
              <a:ext uri="{FF2B5EF4-FFF2-40B4-BE49-F238E27FC236}">
                <a16:creationId xmlns:a16="http://schemas.microsoft.com/office/drawing/2014/main" id="{64EF23A5-FC12-4624-BC00-9A62180BECD1}"/>
              </a:ext>
            </a:extLst>
          </p:cNvPr>
          <p:cNvPicPr>
            <a:picLocks noChangeAspect="1"/>
          </p:cNvPicPr>
          <p:nvPr/>
        </p:nvPicPr>
        <p:blipFill>
          <a:blip r:embed="rId2"/>
          <a:stretch>
            <a:fillRect/>
          </a:stretch>
        </p:blipFill>
        <p:spPr>
          <a:xfrm>
            <a:off x="614552" y="1330575"/>
            <a:ext cx="6276190" cy="2026417"/>
          </a:xfrm>
          <a:prstGeom prst="rect">
            <a:avLst/>
          </a:prstGeom>
        </p:spPr>
      </p:pic>
      <p:sp>
        <p:nvSpPr>
          <p:cNvPr id="7" name="文本框 6">
            <a:extLst>
              <a:ext uri="{FF2B5EF4-FFF2-40B4-BE49-F238E27FC236}">
                <a16:creationId xmlns:a16="http://schemas.microsoft.com/office/drawing/2014/main" id="{C0007260-35EF-4B26-A09F-7AA8F48871FA}"/>
              </a:ext>
            </a:extLst>
          </p:cNvPr>
          <p:cNvSpPr txBox="1"/>
          <p:nvPr/>
        </p:nvSpPr>
        <p:spPr>
          <a:xfrm>
            <a:off x="614552" y="807355"/>
            <a:ext cx="1620957" cy="523220"/>
          </a:xfrm>
          <a:prstGeom prst="rect">
            <a:avLst/>
          </a:prstGeom>
          <a:noFill/>
        </p:spPr>
        <p:txBody>
          <a:bodyPr wrap="none" rtlCol="0">
            <a:spAutoFit/>
          </a:bodyPr>
          <a:lstStyle/>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注册服务</a:t>
            </a:r>
          </a:p>
        </p:txBody>
      </p:sp>
      <p:sp>
        <p:nvSpPr>
          <p:cNvPr id="8" name="文本框 7">
            <a:extLst>
              <a:ext uri="{FF2B5EF4-FFF2-40B4-BE49-F238E27FC236}">
                <a16:creationId xmlns:a16="http://schemas.microsoft.com/office/drawing/2014/main" id="{74D3598D-10B0-4270-8D17-A8BFD298490D}"/>
              </a:ext>
            </a:extLst>
          </p:cNvPr>
          <p:cNvSpPr txBox="1"/>
          <p:nvPr/>
        </p:nvSpPr>
        <p:spPr>
          <a:xfrm>
            <a:off x="614552" y="3356992"/>
            <a:ext cx="3057247" cy="523220"/>
          </a:xfrm>
          <a:prstGeom prst="rect">
            <a:avLst/>
          </a:prstGeom>
          <a:noFill/>
        </p:spPr>
        <p:txBody>
          <a:bodyPr wrap="none" rtlCol="0">
            <a:spAutoFit/>
          </a:bodyPr>
          <a:lstStyle/>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验证服务注册成功</a:t>
            </a:r>
          </a:p>
        </p:txBody>
      </p:sp>
      <p:pic>
        <p:nvPicPr>
          <p:cNvPr id="9" name="图片 8">
            <a:extLst>
              <a:ext uri="{FF2B5EF4-FFF2-40B4-BE49-F238E27FC236}">
                <a16:creationId xmlns:a16="http://schemas.microsoft.com/office/drawing/2014/main" id="{2837921E-9005-49D0-B059-66CC8AF89BCA}"/>
              </a:ext>
            </a:extLst>
          </p:cNvPr>
          <p:cNvPicPr>
            <a:picLocks noChangeAspect="1"/>
          </p:cNvPicPr>
          <p:nvPr/>
        </p:nvPicPr>
        <p:blipFill>
          <a:blip r:embed="rId3"/>
          <a:stretch>
            <a:fillRect/>
          </a:stretch>
        </p:blipFill>
        <p:spPr>
          <a:xfrm>
            <a:off x="839416" y="4307788"/>
            <a:ext cx="4228571" cy="1742857"/>
          </a:xfrm>
          <a:prstGeom prst="rect">
            <a:avLst/>
          </a:prstGeom>
        </p:spPr>
      </p:pic>
      <p:pic>
        <p:nvPicPr>
          <p:cNvPr id="11" name="图片 10">
            <a:extLst>
              <a:ext uri="{FF2B5EF4-FFF2-40B4-BE49-F238E27FC236}">
                <a16:creationId xmlns:a16="http://schemas.microsoft.com/office/drawing/2014/main" id="{39A9D0A7-5030-4A61-B924-D05461F21044}"/>
              </a:ext>
            </a:extLst>
          </p:cNvPr>
          <p:cNvPicPr>
            <a:picLocks noChangeAspect="1"/>
          </p:cNvPicPr>
          <p:nvPr/>
        </p:nvPicPr>
        <p:blipFill>
          <a:blip r:embed="rId4"/>
          <a:stretch>
            <a:fillRect/>
          </a:stretch>
        </p:blipFill>
        <p:spPr>
          <a:xfrm>
            <a:off x="6105175" y="3747907"/>
            <a:ext cx="5378382" cy="2862618"/>
          </a:xfrm>
          <a:prstGeom prst="rect">
            <a:avLst/>
          </a:prstGeom>
        </p:spPr>
      </p:pic>
    </p:spTree>
    <p:extLst>
      <p:ext uri="{BB962C8B-B14F-4D97-AF65-F5344CB8AC3E}">
        <p14:creationId xmlns:p14="http://schemas.microsoft.com/office/powerpoint/2010/main" val="33805923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50347-F7D2-4A68-9B8A-3E3F62CF4B65}"/>
              </a:ext>
            </a:extLst>
          </p:cNvPr>
          <p:cNvSpPr>
            <a:spLocks noGrp="1"/>
          </p:cNvSpPr>
          <p:nvPr>
            <p:ph type="title"/>
          </p:nvPr>
        </p:nvSpPr>
        <p:spPr/>
        <p:txBody>
          <a:bodyPr/>
          <a:lstStyle/>
          <a:p>
            <a:r>
              <a:rPr lang="en-US" altLang="zh-CN" dirty="0" err="1"/>
              <a:t>Springcloud</a:t>
            </a:r>
            <a:r>
              <a:rPr lang="zh-CN" altLang="en-US" dirty="0"/>
              <a:t>注册多个服务（用不同的端口）</a:t>
            </a:r>
          </a:p>
        </p:txBody>
      </p:sp>
      <p:pic>
        <p:nvPicPr>
          <p:cNvPr id="4" name="图片 3">
            <a:extLst>
              <a:ext uri="{FF2B5EF4-FFF2-40B4-BE49-F238E27FC236}">
                <a16:creationId xmlns:a16="http://schemas.microsoft.com/office/drawing/2014/main" id="{0B84D04E-CBBB-4C6C-8371-B19935BAB732}"/>
              </a:ext>
            </a:extLst>
          </p:cNvPr>
          <p:cNvPicPr>
            <a:picLocks noChangeAspect="1"/>
          </p:cNvPicPr>
          <p:nvPr/>
        </p:nvPicPr>
        <p:blipFill>
          <a:blip r:embed="rId2"/>
          <a:stretch>
            <a:fillRect/>
          </a:stretch>
        </p:blipFill>
        <p:spPr>
          <a:xfrm>
            <a:off x="407368" y="1628800"/>
            <a:ext cx="7580952" cy="1961905"/>
          </a:xfrm>
          <a:prstGeom prst="rect">
            <a:avLst/>
          </a:prstGeom>
        </p:spPr>
      </p:pic>
      <p:pic>
        <p:nvPicPr>
          <p:cNvPr id="5" name="图片 4">
            <a:extLst>
              <a:ext uri="{FF2B5EF4-FFF2-40B4-BE49-F238E27FC236}">
                <a16:creationId xmlns:a16="http://schemas.microsoft.com/office/drawing/2014/main" id="{C6C71FFB-7E6E-4C79-95FE-9FDEAE1A350F}"/>
              </a:ext>
            </a:extLst>
          </p:cNvPr>
          <p:cNvPicPr>
            <a:picLocks noChangeAspect="1"/>
          </p:cNvPicPr>
          <p:nvPr/>
        </p:nvPicPr>
        <p:blipFill>
          <a:blip r:embed="rId3"/>
          <a:stretch>
            <a:fillRect/>
          </a:stretch>
        </p:blipFill>
        <p:spPr>
          <a:xfrm>
            <a:off x="583726" y="3727815"/>
            <a:ext cx="9780952" cy="3002770"/>
          </a:xfrm>
          <a:prstGeom prst="rect">
            <a:avLst/>
          </a:prstGeom>
        </p:spPr>
      </p:pic>
    </p:spTree>
    <p:extLst>
      <p:ext uri="{BB962C8B-B14F-4D97-AF65-F5344CB8AC3E}">
        <p14:creationId xmlns:p14="http://schemas.microsoft.com/office/powerpoint/2010/main" val="5904037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1496D-0395-4E7A-AB47-EAAC6ECAB088}"/>
              </a:ext>
            </a:extLst>
          </p:cNvPr>
          <p:cNvSpPr>
            <a:spLocks noGrp="1"/>
          </p:cNvSpPr>
          <p:nvPr>
            <p:ph type="title"/>
          </p:nvPr>
        </p:nvSpPr>
        <p:spPr/>
        <p:txBody>
          <a:bodyPr/>
          <a:lstStyle/>
          <a:p>
            <a:r>
              <a:rPr lang="en-US" altLang="zh-CN" dirty="0" err="1"/>
              <a:t>springcloud</a:t>
            </a:r>
            <a:r>
              <a:rPr lang="zh-CN" altLang="en-US" dirty="0"/>
              <a:t>入门</a:t>
            </a:r>
          </a:p>
        </p:txBody>
      </p:sp>
      <p:sp>
        <p:nvSpPr>
          <p:cNvPr id="5" name="文本框 4">
            <a:extLst>
              <a:ext uri="{FF2B5EF4-FFF2-40B4-BE49-F238E27FC236}">
                <a16:creationId xmlns:a16="http://schemas.microsoft.com/office/drawing/2014/main" id="{DA1DCC6B-2F7C-4FC9-BF83-D2340F6F7396}"/>
              </a:ext>
            </a:extLst>
          </p:cNvPr>
          <p:cNvSpPr txBox="1"/>
          <p:nvPr/>
        </p:nvSpPr>
        <p:spPr>
          <a:xfrm>
            <a:off x="638707" y="1040201"/>
            <a:ext cx="3518912" cy="954107"/>
          </a:xfrm>
          <a:prstGeom prst="rect">
            <a:avLst/>
          </a:prstGeom>
          <a:noFill/>
        </p:spPr>
        <p:txBody>
          <a:bodyPr wrap="none" rtlCol="0">
            <a:spAutoFit/>
          </a:bodyPr>
          <a:lstStyle/>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创建消费者</a:t>
            </a:r>
            <a:endPar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配置</a:t>
            </a:r>
            <a:r>
              <a:rPr lang="en-US" altLang="zh-CN" sz="2800" b="1" dirty="0" err="1">
                <a:latin typeface="Arial Unicode MS" panose="020B0604020202020204" pitchFamily="34" charset="-122"/>
                <a:ea typeface="Arial Unicode MS" panose="020B0604020202020204" pitchFamily="34" charset="-122"/>
                <a:cs typeface="Arial Unicode MS" panose="020B0604020202020204" pitchFamily="34" charset="-122"/>
              </a:rPr>
              <a:t>application.yml</a:t>
            </a:r>
            <a:endPar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 name="图片 7">
            <a:extLst>
              <a:ext uri="{FF2B5EF4-FFF2-40B4-BE49-F238E27FC236}">
                <a16:creationId xmlns:a16="http://schemas.microsoft.com/office/drawing/2014/main" id="{144C8A2B-0A36-4AFB-A33A-ED2B2BAA932E}"/>
              </a:ext>
            </a:extLst>
          </p:cNvPr>
          <p:cNvPicPr>
            <a:picLocks noChangeAspect="1"/>
          </p:cNvPicPr>
          <p:nvPr/>
        </p:nvPicPr>
        <p:blipFill>
          <a:blip r:embed="rId2"/>
          <a:stretch>
            <a:fillRect/>
          </a:stretch>
        </p:blipFill>
        <p:spPr>
          <a:xfrm>
            <a:off x="549194" y="1994308"/>
            <a:ext cx="5126360" cy="2580952"/>
          </a:xfrm>
          <a:prstGeom prst="rect">
            <a:avLst/>
          </a:prstGeom>
        </p:spPr>
      </p:pic>
      <p:pic>
        <p:nvPicPr>
          <p:cNvPr id="10" name="图片 9">
            <a:extLst>
              <a:ext uri="{FF2B5EF4-FFF2-40B4-BE49-F238E27FC236}">
                <a16:creationId xmlns:a16="http://schemas.microsoft.com/office/drawing/2014/main" id="{8DE8A38D-6AEB-4672-95FA-9BED6495D818}"/>
              </a:ext>
            </a:extLst>
          </p:cNvPr>
          <p:cNvPicPr>
            <a:picLocks noChangeAspect="1"/>
          </p:cNvPicPr>
          <p:nvPr/>
        </p:nvPicPr>
        <p:blipFill>
          <a:blip r:embed="rId3"/>
          <a:stretch>
            <a:fillRect/>
          </a:stretch>
        </p:blipFill>
        <p:spPr>
          <a:xfrm>
            <a:off x="6066891" y="1337165"/>
            <a:ext cx="5544616" cy="3238095"/>
          </a:xfrm>
          <a:prstGeom prst="rect">
            <a:avLst/>
          </a:prstGeom>
        </p:spPr>
      </p:pic>
      <p:pic>
        <p:nvPicPr>
          <p:cNvPr id="11" name="图片 10">
            <a:extLst>
              <a:ext uri="{FF2B5EF4-FFF2-40B4-BE49-F238E27FC236}">
                <a16:creationId xmlns:a16="http://schemas.microsoft.com/office/drawing/2014/main" id="{F4AA1315-17BB-445D-9C43-C5A0A9B4004E}"/>
              </a:ext>
            </a:extLst>
          </p:cNvPr>
          <p:cNvPicPr>
            <a:picLocks noChangeAspect="1"/>
          </p:cNvPicPr>
          <p:nvPr/>
        </p:nvPicPr>
        <p:blipFill>
          <a:blip r:embed="rId4"/>
          <a:stretch>
            <a:fillRect/>
          </a:stretch>
        </p:blipFill>
        <p:spPr>
          <a:xfrm>
            <a:off x="983432" y="4658000"/>
            <a:ext cx="8704762" cy="1795336"/>
          </a:xfrm>
          <a:prstGeom prst="rect">
            <a:avLst/>
          </a:prstGeom>
        </p:spPr>
      </p:pic>
    </p:spTree>
    <p:extLst>
      <p:ext uri="{BB962C8B-B14F-4D97-AF65-F5344CB8AC3E}">
        <p14:creationId xmlns:p14="http://schemas.microsoft.com/office/powerpoint/2010/main" val="16835965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880620E-7A63-4EBB-8835-6D64422B68A6}"/>
              </a:ext>
            </a:extLst>
          </p:cNvPr>
          <p:cNvPicPr>
            <a:picLocks noChangeAspect="1"/>
          </p:cNvPicPr>
          <p:nvPr/>
        </p:nvPicPr>
        <p:blipFill>
          <a:blip r:embed="rId2"/>
          <a:stretch>
            <a:fillRect/>
          </a:stretch>
        </p:blipFill>
        <p:spPr>
          <a:xfrm>
            <a:off x="0" y="908720"/>
            <a:ext cx="12192000" cy="1359737"/>
          </a:xfrm>
          <a:prstGeom prst="rect">
            <a:avLst/>
          </a:prstGeom>
        </p:spPr>
      </p:pic>
      <p:pic>
        <p:nvPicPr>
          <p:cNvPr id="5" name="图片 4">
            <a:extLst>
              <a:ext uri="{FF2B5EF4-FFF2-40B4-BE49-F238E27FC236}">
                <a16:creationId xmlns:a16="http://schemas.microsoft.com/office/drawing/2014/main" id="{5053CDB4-FF09-4430-ACEF-174211056A65}"/>
              </a:ext>
            </a:extLst>
          </p:cNvPr>
          <p:cNvPicPr>
            <a:picLocks noChangeAspect="1"/>
          </p:cNvPicPr>
          <p:nvPr/>
        </p:nvPicPr>
        <p:blipFill>
          <a:blip r:embed="rId3"/>
          <a:stretch>
            <a:fillRect/>
          </a:stretch>
        </p:blipFill>
        <p:spPr>
          <a:xfrm>
            <a:off x="335360" y="2636912"/>
            <a:ext cx="4266667" cy="1323810"/>
          </a:xfrm>
          <a:prstGeom prst="rect">
            <a:avLst/>
          </a:prstGeom>
        </p:spPr>
      </p:pic>
    </p:spTree>
    <p:extLst>
      <p:ext uri="{BB962C8B-B14F-4D97-AF65-F5344CB8AC3E}">
        <p14:creationId xmlns:p14="http://schemas.microsoft.com/office/powerpoint/2010/main" val="18141329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七、</a:t>
            </a:r>
            <a:r>
              <a:rPr lang="en-US" altLang="zh-CN"/>
              <a:t>Spring Boot</a:t>
            </a:r>
            <a:r>
              <a:rPr lang="zh-CN" altLang="en-US"/>
              <a:t>与开发热部署</a:t>
            </a:r>
          </a:p>
        </p:txBody>
      </p:sp>
      <p:sp>
        <p:nvSpPr>
          <p:cNvPr id="6" name="副标题 5"/>
          <p:cNvSpPr>
            <a:spLocks noGrp="1"/>
          </p:cNvSpPr>
          <p:nvPr>
            <p:ph type="subTitle" idx="1"/>
          </p:nvPr>
        </p:nvSpPr>
        <p:spPr/>
        <p:txBody>
          <a:bodyPr/>
          <a:lstStyle/>
          <a:p>
            <a:pPr algn="r"/>
            <a:r>
              <a:rPr lang="zh-CN" altLang="en-US"/>
              <a:t>热部署</a:t>
            </a:r>
          </a:p>
        </p:txBody>
      </p:sp>
      <p:sp>
        <p:nvSpPr>
          <p:cNvPr id="2" name="文本框 1">
            <a:extLst>
              <a:ext uri="{FF2B5EF4-FFF2-40B4-BE49-F238E27FC236}">
                <a16:creationId xmlns:a16="http://schemas.microsoft.com/office/drawing/2014/main" id="{3B3A9FE4-4238-460E-8E1C-DFADD37BA6EB}"/>
              </a:ext>
            </a:extLst>
          </p:cNvPr>
          <p:cNvSpPr txBox="1"/>
          <p:nvPr/>
        </p:nvSpPr>
        <p:spPr>
          <a:xfrm>
            <a:off x="551384" y="1412776"/>
            <a:ext cx="785793" cy="523220"/>
          </a:xfrm>
          <a:prstGeom prst="rect">
            <a:avLst/>
          </a:prstGeom>
          <a:noFill/>
        </p:spPr>
        <p:txBody>
          <a:bodyPr wrap="none" rtlCol="0">
            <a:spAutoFit/>
          </a:bodyPr>
          <a:lstStyle/>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109</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797869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一、热部署</a:t>
            </a:r>
          </a:p>
        </p:txBody>
      </p:sp>
      <p:sp>
        <p:nvSpPr>
          <p:cNvPr id="3" name="内容占位符 2"/>
          <p:cNvSpPr>
            <a:spLocks noGrp="1"/>
          </p:cNvSpPr>
          <p:nvPr>
            <p:ph idx="1"/>
          </p:nvPr>
        </p:nvSpPr>
        <p:spPr/>
        <p:txBody>
          <a:bodyPr/>
          <a:lstStyle/>
          <a:p>
            <a:pPr marL="0" indent="0">
              <a:buNone/>
            </a:pPr>
            <a:r>
              <a:rPr lang="zh-CN" altLang="en-US" sz="2400" dirty="0"/>
              <a:t>在开发中我们</a:t>
            </a:r>
            <a:r>
              <a:rPr lang="zh-CN" altLang="en-US" sz="2400" dirty="0">
                <a:highlight>
                  <a:srgbClr val="FFFF00"/>
                </a:highlight>
              </a:rPr>
              <a:t>修改一个</a:t>
            </a:r>
            <a:r>
              <a:rPr lang="en-US" altLang="zh-CN" sz="2400" dirty="0">
                <a:highlight>
                  <a:srgbClr val="FFFF00"/>
                </a:highlight>
              </a:rPr>
              <a:t>Java</a:t>
            </a:r>
            <a:r>
              <a:rPr lang="zh-CN" altLang="en-US" sz="2400" dirty="0">
                <a:highlight>
                  <a:srgbClr val="FFFF00"/>
                </a:highlight>
              </a:rPr>
              <a:t>文件后想看到效果不得不重启应用</a:t>
            </a:r>
            <a:r>
              <a:rPr lang="zh-CN" altLang="en-US" sz="2400" dirty="0"/>
              <a:t>，这导致大量时间花费，我们</a:t>
            </a:r>
            <a:r>
              <a:rPr lang="zh-CN" altLang="en-US" sz="2400" dirty="0">
                <a:highlight>
                  <a:srgbClr val="FFFF00"/>
                </a:highlight>
              </a:rPr>
              <a:t>希望不重启应用的情况下，程序可以自动部署（热部署）</a:t>
            </a:r>
            <a:r>
              <a:rPr lang="zh-CN" altLang="en-US" sz="2400" dirty="0"/>
              <a:t>。有以下四种情况，如何能实现热部署。</a:t>
            </a:r>
            <a:endParaRPr lang="en-US" altLang="zh-CN" sz="2400" dirty="0"/>
          </a:p>
          <a:p>
            <a:pPr marL="0" indent="0">
              <a:buNone/>
            </a:pPr>
            <a:endParaRPr lang="en-US" altLang="zh-CN" sz="2400" dirty="0"/>
          </a:p>
          <a:p>
            <a:r>
              <a:rPr lang="en-US" altLang="zh-CN" dirty="0"/>
              <a:t>1</a:t>
            </a:r>
            <a:r>
              <a:rPr lang="zh-CN" altLang="en-US" dirty="0"/>
              <a:t>、模板引擎</a:t>
            </a:r>
            <a:endParaRPr lang="en-US" altLang="zh-CN" dirty="0"/>
          </a:p>
          <a:p>
            <a:pPr lvl="1"/>
            <a:r>
              <a:rPr lang="zh-CN" altLang="en-US" dirty="0"/>
              <a:t>在</a:t>
            </a:r>
            <a:r>
              <a:rPr lang="en-US" altLang="zh-CN" dirty="0"/>
              <a:t>Spring Boot</a:t>
            </a:r>
            <a:r>
              <a:rPr lang="zh-CN" altLang="en-US" dirty="0"/>
              <a:t>中开发情况下禁用模板引擎的</a:t>
            </a:r>
            <a:r>
              <a:rPr lang="en-US" altLang="zh-CN" dirty="0"/>
              <a:t>cache</a:t>
            </a:r>
          </a:p>
          <a:p>
            <a:pPr lvl="1"/>
            <a:r>
              <a:rPr lang="zh-CN" altLang="en-US" dirty="0"/>
              <a:t>页面模板改变</a:t>
            </a:r>
            <a:r>
              <a:rPr lang="en-US" altLang="zh-CN" dirty="0"/>
              <a:t>ctrl+F9</a:t>
            </a:r>
            <a:r>
              <a:rPr lang="zh-CN" altLang="en-US" dirty="0"/>
              <a:t>可以重新编译当前页面并生效</a:t>
            </a:r>
            <a:endParaRPr lang="en-US" altLang="zh-CN" dirty="0"/>
          </a:p>
          <a:p>
            <a:pPr marL="0" indent="0">
              <a:buNone/>
            </a:pPr>
            <a:endParaRPr lang="zh-CN" altLang="en-US" dirty="0"/>
          </a:p>
        </p:txBody>
      </p:sp>
    </p:spTree>
    <p:extLst>
      <p:ext uri="{BB962C8B-B14F-4D97-AF65-F5344CB8AC3E}">
        <p14:creationId xmlns:p14="http://schemas.microsoft.com/office/powerpoint/2010/main" val="24223796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5400" y="980729"/>
            <a:ext cx="11017224" cy="5585155"/>
          </a:xfrm>
        </p:spPr>
        <p:txBody>
          <a:bodyPr/>
          <a:lstStyle/>
          <a:p>
            <a:pPr marL="0" indent="0">
              <a:buNone/>
            </a:pPr>
            <a:r>
              <a:rPr lang="en-US" altLang="zh-CN" dirty="0"/>
              <a:t>2</a:t>
            </a:r>
            <a:r>
              <a:rPr lang="zh-CN" altLang="en-US" dirty="0"/>
              <a:t>、</a:t>
            </a:r>
            <a:r>
              <a:rPr lang="en-US" altLang="zh-CN" dirty="0"/>
              <a:t>Spring Loaded</a:t>
            </a:r>
          </a:p>
          <a:p>
            <a:pPr marL="0" indent="0">
              <a:buNone/>
            </a:pPr>
            <a:r>
              <a:rPr lang="en-US" altLang="zh-CN" sz="2400" dirty="0"/>
              <a:t>Spring</a:t>
            </a:r>
            <a:r>
              <a:rPr lang="zh-CN" altLang="en-US" sz="2400" dirty="0"/>
              <a:t>官方提供的热部署程序，实现修改类文件的热部署</a:t>
            </a:r>
            <a:endParaRPr lang="en-US" altLang="zh-CN" sz="2400" dirty="0"/>
          </a:p>
          <a:p>
            <a:pPr lvl="1"/>
            <a:r>
              <a:rPr lang="zh-CN" altLang="en-US" dirty="0"/>
              <a:t>下载</a:t>
            </a:r>
            <a:r>
              <a:rPr lang="en-US" altLang="zh-CN" dirty="0"/>
              <a:t>Spring Loaded</a:t>
            </a:r>
            <a:r>
              <a:rPr lang="zh-CN" altLang="en-US" dirty="0"/>
              <a:t>（项目地址</a:t>
            </a:r>
            <a:r>
              <a:rPr lang="en-US" altLang="zh-CN" dirty="0">
                <a:hlinkClick r:id="rId3"/>
              </a:rPr>
              <a:t>https://github.com/spring-projects/spring-loaded</a:t>
            </a:r>
            <a:r>
              <a:rPr lang="zh-CN" altLang="en-US" dirty="0"/>
              <a:t>）</a:t>
            </a:r>
            <a:endParaRPr lang="en-US" altLang="zh-CN" dirty="0"/>
          </a:p>
          <a:p>
            <a:pPr lvl="1"/>
            <a:r>
              <a:rPr lang="zh-CN" altLang="en-US" dirty="0"/>
              <a:t>添加运行时参数；</a:t>
            </a:r>
          </a:p>
          <a:p>
            <a:pPr marL="457200" lvl="1" indent="0">
              <a:buNone/>
            </a:pPr>
            <a:r>
              <a:rPr lang="en-US" altLang="zh-CN" sz="2000" dirty="0"/>
              <a:t>-</a:t>
            </a:r>
            <a:r>
              <a:rPr lang="en-US" altLang="zh-CN" sz="2000" dirty="0" err="1"/>
              <a:t>javaagent:</a:t>
            </a:r>
            <a:r>
              <a:rPr lang="en-US" altLang="zh-CN" sz="2000" dirty="0" err="1">
                <a:solidFill>
                  <a:srgbClr val="0000FF"/>
                </a:solidFill>
              </a:rPr>
              <a:t>C</a:t>
            </a:r>
            <a:r>
              <a:rPr lang="en-US" altLang="zh-CN" sz="2000" dirty="0">
                <a:solidFill>
                  <a:srgbClr val="0000FF"/>
                </a:solidFill>
              </a:rPr>
              <a:t>:/springloaded-1.2.5.RELEASE.jar </a:t>
            </a:r>
            <a:r>
              <a:rPr lang="en-US" altLang="zh-CN" sz="2000" dirty="0"/>
              <a:t>–</a:t>
            </a:r>
            <a:r>
              <a:rPr lang="en-US" altLang="zh-CN" sz="2000" dirty="0" err="1"/>
              <a:t>noverify</a:t>
            </a:r>
            <a:endParaRPr lang="en-US" altLang="zh-CN" sz="2000" dirty="0"/>
          </a:p>
          <a:p>
            <a:pPr marL="457200" lvl="1" indent="0">
              <a:buNone/>
            </a:pPr>
            <a:r>
              <a:rPr lang="en-US" altLang="zh-CN" sz="2000" dirty="0"/>
              <a:t>	</a:t>
            </a:r>
          </a:p>
          <a:p>
            <a:pPr marL="0" indent="0">
              <a:buNone/>
            </a:pPr>
            <a:r>
              <a:rPr lang="en-US" altLang="zh-CN" dirty="0"/>
              <a:t>3</a:t>
            </a:r>
            <a:r>
              <a:rPr lang="zh-CN" altLang="en-US" dirty="0"/>
              <a:t>、</a:t>
            </a:r>
            <a:r>
              <a:rPr lang="en-US" altLang="zh-CN" dirty="0" err="1"/>
              <a:t>Jrebel</a:t>
            </a:r>
            <a:endParaRPr lang="en-US" altLang="zh-CN" dirty="0"/>
          </a:p>
          <a:p>
            <a:pPr lvl="1"/>
            <a:r>
              <a:rPr lang="zh-CN" altLang="en-US" dirty="0"/>
              <a:t>收费的一个热部署软件</a:t>
            </a:r>
            <a:endParaRPr lang="en-US" altLang="zh-CN" dirty="0"/>
          </a:p>
          <a:p>
            <a:pPr lvl="1"/>
            <a:r>
              <a:rPr lang="zh-CN" altLang="en-US" dirty="0"/>
              <a:t>安装插件使用即可</a:t>
            </a:r>
            <a:endParaRPr lang="en-US" altLang="zh-CN" dirty="0"/>
          </a:p>
          <a:p>
            <a:pPr marL="0" indent="0">
              <a:buNone/>
            </a:pPr>
            <a:endParaRPr lang="en-US" altLang="zh-CN" dirty="0"/>
          </a:p>
          <a:p>
            <a:pPr marL="0" indent="0">
              <a:buNone/>
            </a:pPr>
            <a:endParaRPr lang="en-US" altLang="zh-CN" dirty="0"/>
          </a:p>
          <a:p>
            <a:endParaRPr lang="zh-CN" altLang="en-US" dirty="0"/>
          </a:p>
        </p:txBody>
      </p:sp>
    </p:spTree>
    <p:extLst>
      <p:ext uri="{BB962C8B-B14F-4D97-AF65-F5344CB8AC3E}">
        <p14:creationId xmlns:p14="http://schemas.microsoft.com/office/powerpoint/2010/main" val="2991880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3352" y="980729"/>
            <a:ext cx="11593288" cy="5585155"/>
          </a:xfrm>
        </p:spPr>
        <p:txBody>
          <a:bodyPr>
            <a:normAutofit/>
          </a:bodyPr>
          <a:lstStyle/>
          <a:p>
            <a:pPr marL="0" indent="0">
              <a:buNone/>
            </a:pPr>
            <a:r>
              <a:rPr lang="en-US" altLang="zh-CN" dirty="0"/>
              <a:t>4</a:t>
            </a:r>
            <a:r>
              <a:rPr lang="zh-CN" altLang="en-US" dirty="0"/>
              <a:t>、</a:t>
            </a:r>
            <a:r>
              <a:rPr lang="en-US" altLang="zh-CN" dirty="0">
                <a:highlight>
                  <a:srgbClr val="FFFF00"/>
                </a:highlight>
              </a:rPr>
              <a:t>Spring Boot </a:t>
            </a:r>
            <a:r>
              <a:rPr lang="en-US" altLang="zh-CN" dirty="0" err="1">
                <a:highlight>
                  <a:srgbClr val="FFFF00"/>
                </a:highlight>
              </a:rPr>
              <a:t>Devtools</a:t>
            </a:r>
            <a:r>
              <a:rPr lang="zh-CN" altLang="en-US" dirty="0">
                <a:highlight>
                  <a:srgbClr val="FFFF00"/>
                </a:highlight>
              </a:rPr>
              <a:t>（推荐）</a:t>
            </a:r>
            <a:endParaRPr lang="en-US" altLang="zh-CN" dirty="0">
              <a:highlight>
                <a:srgbClr val="FFFF00"/>
              </a:highlight>
            </a:endParaRPr>
          </a:p>
          <a:p>
            <a:pPr lvl="1"/>
            <a:r>
              <a:rPr lang="zh-CN" altLang="en-US" dirty="0"/>
              <a:t>引入依赖</a:t>
            </a:r>
            <a:endParaRPr lang="en-US" altLang="zh-CN" dirty="0"/>
          </a:p>
          <a:p>
            <a:pPr lvl="1"/>
            <a:endParaRPr lang="en-US" altLang="zh-CN" dirty="0"/>
          </a:p>
          <a:p>
            <a:pPr lvl="1"/>
            <a:endParaRPr lang="en-US" altLang="zh-CN" dirty="0"/>
          </a:p>
          <a:p>
            <a:pPr marL="457200" lvl="1" indent="0">
              <a:buNone/>
            </a:pPr>
            <a:endParaRPr lang="en-US" altLang="zh-CN" dirty="0"/>
          </a:p>
          <a:p>
            <a:pPr lvl="1"/>
            <a:endParaRPr lang="en-US" altLang="zh-CN" dirty="0"/>
          </a:p>
          <a:p>
            <a:pPr lvl="1"/>
            <a:r>
              <a:rPr lang="en-US" altLang="zh-CN" dirty="0">
                <a:highlight>
                  <a:srgbClr val="FFFF00"/>
                </a:highlight>
              </a:rPr>
              <a:t>IDEA</a:t>
            </a:r>
            <a:r>
              <a:rPr lang="zh-CN" altLang="en-US" dirty="0">
                <a:highlight>
                  <a:srgbClr val="FFFF00"/>
                </a:highlight>
              </a:rPr>
              <a:t>使用</a:t>
            </a:r>
            <a:r>
              <a:rPr lang="en-US" altLang="zh-CN" dirty="0">
                <a:highlight>
                  <a:srgbClr val="FFFF00"/>
                </a:highlight>
              </a:rPr>
              <a:t>ctrl+F9</a:t>
            </a:r>
          </a:p>
          <a:p>
            <a:pPr lvl="1"/>
            <a:r>
              <a:rPr lang="zh-CN" altLang="en-US" dirty="0"/>
              <a:t>或做一些小调整</a:t>
            </a:r>
            <a:endParaRPr lang="en-US" altLang="zh-CN" dirty="0"/>
          </a:p>
          <a:p>
            <a:pPr marL="0" indent="0">
              <a:buNone/>
            </a:pPr>
            <a:r>
              <a:rPr lang="en-US" altLang="zh-CN" sz="1600" i="1" dirty="0"/>
              <a:t>	</a:t>
            </a:r>
            <a:r>
              <a:rPr lang="en-US" altLang="zh-CN" sz="1600" i="1" dirty="0" err="1"/>
              <a:t>Intellij</a:t>
            </a:r>
            <a:r>
              <a:rPr lang="en-US" altLang="zh-CN" sz="1600" i="1" dirty="0"/>
              <a:t> IEDA</a:t>
            </a:r>
            <a:r>
              <a:rPr lang="zh-CN" altLang="en-US" sz="1600" i="1" dirty="0"/>
              <a:t>和</a:t>
            </a:r>
            <a:r>
              <a:rPr lang="en-US" altLang="zh-CN" sz="1600" i="1" dirty="0"/>
              <a:t>Eclipse</a:t>
            </a:r>
            <a:r>
              <a:rPr lang="zh-CN" altLang="en-US" sz="1600" i="1" dirty="0"/>
              <a:t>不同，</a:t>
            </a:r>
            <a:r>
              <a:rPr lang="en-US" altLang="zh-CN" sz="1600" i="1" dirty="0"/>
              <a:t>Eclipse</a:t>
            </a:r>
            <a:r>
              <a:rPr lang="zh-CN" altLang="en-US" sz="1600" i="1" dirty="0"/>
              <a:t>设置了自动编译之后，修改类它会自动编译，而</a:t>
            </a:r>
            <a:r>
              <a:rPr lang="en-US" altLang="zh-CN" sz="1600" i="1" dirty="0"/>
              <a:t>IDEA</a:t>
            </a:r>
            <a:r>
              <a:rPr lang="zh-CN" altLang="en-US" sz="1600" i="1" dirty="0"/>
              <a:t>在非</a:t>
            </a:r>
            <a:r>
              <a:rPr lang="en-US" altLang="zh-CN" sz="1600" i="1" dirty="0"/>
              <a:t>RUN</a:t>
            </a:r>
            <a:r>
              <a:rPr lang="zh-CN" altLang="en-US" sz="1600" i="1" dirty="0"/>
              <a:t>或</a:t>
            </a:r>
            <a:r>
              <a:rPr lang="en-US" altLang="zh-CN" sz="1600" i="1" dirty="0"/>
              <a:t>DEBUG</a:t>
            </a:r>
            <a:r>
              <a:rPr lang="zh-CN" altLang="en-US" sz="1600" i="1" dirty="0"/>
              <a:t>情况下才会自动编译（前提是你已经设置了</a:t>
            </a:r>
            <a:r>
              <a:rPr lang="en-US" altLang="zh-CN" sz="1600" i="1" dirty="0"/>
              <a:t>Auto-Compile</a:t>
            </a:r>
            <a:r>
              <a:rPr lang="zh-CN" altLang="en-US" sz="1600" i="1" dirty="0"/>
              <a:t>）。</a:t>
            </a:r>
            <a:endParaRPr lang="zh-CN" altLang="en-US" sz="1600" dirty="0"/>
          </a:p>
          <a:p>
            <a:pPr lvl="2"/>
            <a:r>
              <a:rPr lang="zh-CN" altLang="en-US" dirty="0"/>
              <a:t>设置自动编译（</a:t>
            </a:r>
            <a:r>
              <a:rPr lang="en-US" altLang="zh-CN" dirty="0"/>
              <a:t>settings-compiler-make project automatically</a:t>
            </a:r>
            <a:r>
              <a:rPr lang="zh-CN" altLang="en-US" dirty="0"/>
              <a:t>）</a:t>
            </a:r>
            <a:endParaRPr lang="en-US" altLang="zh-CN" dirty="0"/>
          </a:p>
          <a:p>
            <a:pPr lvl="2"/>
            <a:r>
              <a:rPr lang="en-US" altLang="zh-CN" dirty="0" err="1"/>
              <a:t>ctrl+shift+alt</a:t>
            </a:r>
            <a:r>
              <a:rPr lang="en-US" altLang="zh-CN" dirty="0"/>
              <a:t>+/</a:t>
            </a:r>
            <a:r>
              <a:rPr lang="zh-CN" altLang="en-US" dirty="0"/>
              <a:t>（</a:t>
            </a:r>
            <a:r>
              <a:rPr lang="en-US" altLang="zh-CN" dirty="0"/>
              <a:t>maintenance</a:t>
            </a:r>
            <a:r>
              <a:rPr lang="zh-CN" altLang="en-US" dirty="0"/>
              <a:t>）</a:t>
            </a:r>
            <a:endParaRPr lang="en-US" altLang="zh-CN" dirty="0"/>
          </a:p>
          <a:p>
            <a:pPr lvl="2"/>
            <a:r>
              <a:rPr lang="zh-CN" altLang="en-US" dirty="0"/>
              <a:t>勾选</a:t>
            </a:r>
            <a:r>
              <a:rPr lang="en-US" altLang="zh-CN" dirty="0" err="1"/>
              <a:t>compiler.automake.allow.when.app.running</a:t>
            </a:r>
            <a:endParaRPr lang="en-US" altLang="zh-CN" dirty="0"/>
          </a:p>
          <a:p>
            <a:pPr marL="0" indent="0">
              <a:buNone/>
            </a:pPr>
            <a:endParaRPr lang="en-US" altLang="zh-CN" dirty="0"/>
          </a:p>
          <a:p>
            <a:endParaRPr lang="zh-CN" altLang="en-US" dirty="0"/>
          </a:p>
        </p:txBody>
      </p:sp>
      <p:sp>
        <p:nvSpPr>
          <p:cNvPr id="2" name="文本框 1"/>
          <p:cNvSpPr txBox="1"/>
          <p:nvPr/>
        </p:nvSpPr>
        <p:spPr>
          <a:xfrm>
            <a:off x="983432" y="1988840"/>
            <a:ext cx="6048672" cy="1323439"/>
          </a:xfrm>
          <a:prstGeom prst="rect">
            <a:avLst/>
          </a:prstGeom>
          <a:noFill/>
        </p:spPr>
        <p:txBody>
          <a:bodyPr wrap="square" rtlCol="0">
            <a:spAutoFit/>
          </a:bodyPr>
          <a:lstStyle/>
          <a:p>
            <a:r>
              <a:rPr lang="en-US" altLang="zh-CN" sz="2000">
                <a:ea typeface="微软雅黑" panose="020B0503020204020204" pitchFamily="34" charset="-122"/>
              </a:rPr>
              <a:t>&lt;dependency&gt;  </a:t>
            </a:r>
          </a:p>
          <a:p>
            <a:r>
              <a:rPr lang="en-US" altLang="zh-CN" sz="2000">
                <a:ea typeface="微软雅黑" panose="020B0503020204020204" pitchFamily="34" charset="-122"/>
              </a:rPr>
              <a:t>       &lt;groupId&gt;org.springframework.boot&lt;/groupId&gt;  </a:t>
            </a:r>
          </a:p>
          <a:p>
            <a:r>
              <a:rPr lang="en-US" altLang="zh-CN" sz="2000">
                <a:ea typeface="微软雅黑" panose="020B0503020204020204" pitchFamily="34" charset="-122"/>
              </a:rPr>
              <a:t>       &lt;artifactId&gt;spring-boot-devtools&lt;/artifactId&gt;   </a:t>
            </a:r>
          </a:p>
          <a:p>
            <a:r>
              <a:rPr lang="en-US" altLang="zh-CN" sz="2000">
                <a:ea typeface="微软雅黑" panose="020B0503020204020204" pitchFamily="34" charset="-122"/>
              </a:rPr>
              <a:t>&lt;/dependency&gt; </a:t>
            </a:r>
            <a:endParaRPr lang="zh-CN" altLang="en-US" sz="2000" b="1">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2126944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八、</a:t>
            </a:r>
            <a:r>
              <a:rPr lang="en-US" altLang="zh-CN"/>
              <a:t>Spring Boot</a:t>
            </a:r>
            <a:r>
              <a:rPr lang="zh-CN" altLang="en-US"/>
              <a:t>与监控管理</a:t>
            </a:r>
          </a:p>
        </p:txBody>
      </p:sp>
      <p:sp>
        <p:nvSpPr>
          <p:cNvPr id="6" name="副标题 5"/>
          <p:cNvSpPr>
            <a:spLocks noGrp="1"/>
          </p:cNvSpPr>
          <p:nvPr>
            <p:ph type="subTitle" idx="1"/>
          </p:nvPr>
        </p:nvSpPr>
        <p:spPr/>
        <p:txBody>
          <a:bodyPr/>
          <a:lstStyle/>
          <a:p>
            <a:pPr algn="r"/>
            <a:r>
              <a:rPr lang="en-US" altLang="zh-CN"/>
              <a:t> </a:t>
            </a:r>
            <a:endParaRPr lang="zh-CN" altLang="en-US"/>
          </a:p>
        </p:txBody>
      </p:sp>
      <p:sp>
        <p:nvSpPr>
          <p:cNvPr id="2" name="文本框 1">
            <a:extLst>
              <a:ext uri="{FF2B5EF4-FFF2-40B4-BE49-F238E27FC236}">
                <a16:creationId xmlns:a16="http://schemas.microsoft.com/office/drawing/2014/main" id="{2159D04F-F9C2-404B-B719-70D0F46E4D51}"/>
              </a:ext>
            </a:extLst>
          </p:cNvPr>
          <p:cNvSpPr txBox="1"/>
          <p:nvPr/>
        </p:nvSpPr>
        <p:spPr>
          <a:xfrm>
            <a:off x="695400" y="1124744"/>
            <a:ext cx="765979" cy="523220"/>
          </a:xfrm>
          <a:prstGeom prst="rect">
            <a:avLst/>
          </a:prstGeom>
          <a:noFill/>
        </p:spPr>
        <p:txBody>
          <a:bodyPr wrap="none" rtlCol="0">
            <a:spAutoFit/>
          </a:bodyPr>
          <a:lstStyle/>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110</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8524637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一、监控管理</a:t>
            </a:r>
          </a:p>
        </p:txBody>
      </p:sp>
      <p:sp>
        <p:nvSpPr>
          <p:cNvPr id="3" name="内容占位符 2"/>
          <p:cNvSpPr>
            <a:spLocks noGrp="1"/>
          </p:cNvSpPr>
          <p:nvPr>
            <p:ph idx="1"/>
          </p:nvPr>
        </p:nvSpPr>
        <p:spPr/>
        <p:txBody>
          <a:bodyPr/>
          <a:lstStyle/>
          <a:p>
            <a:pPr marL="0" indent="0">
              <a:buNone/>
            </a:pPr>
            <a:r>
              <a:rPr lang="zh-CN" altLang="en-US" sz="2400" dirty="0"/>
              <a:t>通过引入</a:t>
            </a:r>
            <a:r>
              <a:rPr lang="en-US" altLang="zh-CN" sz="2400" dirty="0"/>
              <a:t>spring-boot-starter-actuator</a:t>
            </a:r>
            <a:r>
              <a:rPr lang="zh-CN" altLang="en-US" sz="2400" dirty="0"/>
              <a:t>，</a:t>
            </a:r>
            <a:r>
              <a:rPr lang="zh-CN" altLang="en-US" sz="2400" dirty="0">
                <a:highlight>
                  <a:srgbClr val="FFFF00"/>
                </a:highlight>
              </a:rPr>
              <a:t>可以使用</a:t>
            </a:r>
            <a:r>
              <a:rPr lang="en-US" altLang="zh-CN" sz="2400" dirty="0">
                <a:highlight>
                  <a:srgbClr val="FFFF00"/>
                </a:highlight>
              </a:rPr>
              <a:t>Spring Boot</a:t>
            </a:r>
            <a:r>
              <a:rPr lang="zh-CN" altLang="en-US" sz="2400" dirty="0">
                <a:highlight>
                  <a:srgbClr val="FFFF00"/>
                </a:highlight>
              </a:rPr>
              <a:t>为我们提供的准生产环境下的应用监控和管理功能</a:t>
            </a:r>
            <a:r>
              <a:rPr lang="zh-CN" altLang="en-US" sz="2400" dirty="0"/>
              <a:t>。我们可以通过</a:t>
            </a:r>
            <a:r>
              <a:rPr lang="en-US" altLang="zh-CN" sz="2400" dirty="0"/>
              <a:t>HTTP</a:t>
            </a:r>
            <a:r>
              <a:rPr lang="zh-CN" altLang="en-US" sz="2400" dirty="0"/>
              <a:t>，</a:t>
            </a:r>
            <a:r>
              <a:rPr lang="en-US" altLang="zh-CN" sz="2400" dirty="0"/>
              <a:t>JMX</a:t>
            </a:r>
            <a:r>
              <a:rPr lang="zh-CN" altLang="en-US" sz="2400" dirty="0"/>
              <a:t>，</a:t>
            </a:r>
            <a:r>
              <a:rPr lang="en-US" altLang="zh-CN" sz="2400" dirty="0"/>
              <a:t>SSH</a:t>
            </a:r>
            <a:r>
              <a:rPr lang="zh-CN" altLang="en-US" sz="2400" dirty="0"/>
              <a:t>协议来进行操作，自动得到审计、健康及指标信息等</a:t>
            </a:r>
            <a:endParaRPr lang="en-US" altLang="zh-CN" sz="2400" dirty="0"/>
          </a:p>
          <a:p>
            <a:endParaRPr lang="en-US" altLang="zh-CN" dirty="0"/>
          </a:p>
          <a:p>
            <a:r>
              <a:rPr lang="zh-CN" altLang="en-US" dirty="0"/>
              <a:t>步骤</a:t>
            </a:r>
            <a:r>
              <a:rPr lang="en-US" altLang="zh-CN" dirty="0">
                <a:sym typeface="Wingdings" panose="05000000000000000000" pitchFamily="2" charset="2"/>
              </a:rPr>
              <a:t>(</a:t>
            </a:r>
            <a:r>
              <a:rPr lang="zh-CN" altLang="en-US" dirty="0">
                <a:highlight>
                  <a:srgbClr val="FFFF00"/>
                </a:highlight>
                <a:sym typeface="Wingdings" panose="05000000000000000000" pitchFamily="2" charset="2"/>
              </a:rPr>
              <a:t>导入</a:t>
            </a:r>
            <a:r>
              <a:rPr lang="en-US" altLang="zh-CN" dirty="0" err="1">
                <a:highlight>
                  <a:srgbClr val="FFFF00"/>
                </a:highlight>
                <a:sym typeface="Wingdings" panose="05000000000000000000" pitchFamily="2" charset="2"/>
              </a:rPr>
              <a:t>web,devtools,actuator</a:t>
            </a:r>
            <a:r>
              <a:rPr lang="zh-CN" altLang="en-US" dirty="0">
                <a:highlight>
                  <a:srgbClr val="FFFF00"/>
                </a:highlight>
                <a:sym typeface="Wingdings" panose="05000000000000000000" pitchFamily="2" charset="2"/>
              </a:rPr>
              <a:t>依赖</a:t>
            </a:r>
            <a:r>
              <a:rPr lang="en-US" altLang="zh-CN" dirty="0">
                <a:sym typeface="Wingdings" panose="05000000000000000000" pitchFamily="2" charset="2"/>
              </a:rPr>
              <a:t>)</a:t>
            </a:r>
            <a:endParaRPr lang="en-US" altLang="zh-CN" dirty="0"/>
          </a:p>
          <a:p>
            <a:pPr lvl="1"/>
            <a:r>
              <a:rPr lang="zh-CN" altLang="en-US" dirty="0"/>
              <a:t>引入</a:t>
            </a:r>
            <a:r>
              <a:rPr lang="en-US" altLang="zh-CN" dirty="0"/>
              <a:t>spring-boot-starter-actuator</a:t>
            </a:r>
            <a:r>
              <a:rPr lang="zh-CN" altLang="en-US" dirty="0"/>
              <a:t>（启动多了一些监控信息）</a:t>
            </a:r>
            <a:endParaRPr lang="en-US" altLang="zh-CN" dirty="0"/>
          </a:p>
          <a:p>
            <a:pPr marL="457200" lvl="1" indent="0">
              <a:buNone/>
            </a:pPr>
            <a:endParaRPr lang="zh-CN" altLang="en-US" dirty="0"/>
          </a:p>
        </p:txBody>
      </p:sp>
      <p:pic>
        <p:nvPicPr>
          <p:cNvPr id="4" name="图片 3">
            <a:extLst>
              <a:ext uri="{FF2B5EF4-FFF2-40B4-BE49-F238E27FC236}">
                <a16:creationId xmlns:a16="http://schemas.microsoft.com/office/drawing/2014/main" id="{F3E44CDD-B2E9-48F6-82A5-6DA7AD7EF8D0}"/>
              </a:ext>
            </a:extLst>
          </p:cNvPr>
          <p:cNvPicPr>
            <a:picLocks noChangeAspect="1"/>
          </p:cNvPicPr>
          <p:nvPr/>
        </p:nvPicPr>
        <p:blipFill>
          <a:blip r:embed="rId3"/>
          <a:stretch>
            <a:fillRect/>
          </a:stretch>
        </p:blipFill>
        <p:spPr>
          <a:xfrm>
            <a:off x="1055440" y="4624639"/>
            <a:ext cx="2088232" cy="2123810"/>
          </a:xfrm>
          <a:prstGeom prst="rect">
            <a:avLst/>
          </a:prstGeom>
        </p:spPr>
      </p:pic>
      <p:sp>
        <p:nvSpPr>
          <p:cNvPr id="8" name="文本框 7">
            <a:extLst>
              <a:ext uri="{FF2B5EF4-FFF2-40B4-BE49-F238E27FC236}">
                <a16:creationId xmlns:a16="http://schemas.microsoft.com/office/drawing/2014/main" id="{9C046910-FF5A-4B9A-8FB6-060A19CF7BD2}"/>
              </a:ext>
            </a:extLst>
          </p:cNvPr>
          <p:cNvSpPr txBox="1"/>
          <p:nvPr/>
        </p:nvSpPr>
        <p:spPr>
          <a:xfrm>
            <a:off x="3078138" y="5324091"/>
            <a:ext cx="4752528" cy="584775"/>
          </a:xfrm>
          <a:prstGeom prst="rect">
            <a:avLst/>
          </a:prstGeom>
          <a:noFill/>
        </p:spPr>
        <p:txBody>
          <a:bodyPr wrap="square" rtlCol="0">
            <a:spAutoFit/>
          </a:bodyPr>
          <a:lstStyle/>
          <a:p>
            <a:r>
              <a:rPr lang="zh-CN" altLang="en-US" sz="16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可以尝试访问这些映射路径，发现拒绝访问，我们将这个设为</a:t>
            </a:r>
            <a:r>
              <a:rPr lang="en-US" altLang="zh-CN" sz="16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false</a:t>
            </a:r>
            <a:endParaRPr lang="zh-CN" altLang="en-US" sz="16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9" name="图片 8">
            <a:extLst>
              <a:ext uri="{FF2B5EF4-FFF2-40B4-BE49-F238E27FC236}">
                <a16:creationId xmlns:a16="http://schemas.microsoft.com/office/drawing/2014/main" id="{EEA7FBE8-D02E-4C59-BF38-F12BDDD4949A}"/>
              </a:ext>
            </a:extLst>
          </p:cNvPr>
          <p:cNvPicPr>
            <a:picLocks noChangeAspect="1"/>
          </p:cNvPicPr>
          <p:nvPr/>
        </p:nvPicPr>
        <p:blipFill>
          <a:blip r:embed="rId4"/>
          <a:stretch>
            <a:fillRect/>
          </a:stretch>
        </p:blipFill>
        <p:spPr>
          <a:xfrm>
            <a:off x="7765131" y="4714871"/>
            <a:ext cx="3371429" cy="447619"/>
          </a:xfrm>
          <a:prstGeom prst="rect">
            <a:avLst/>
          </a:prstGeom>
        </p:spPr>
      </p:pic>
      <p:pic>
        <p:nvPicPr>
          <p:cNvPr id="10" name="图片 9">
            <a:extLst>
              <a:ext uri="{FF2B5EF4-FFF2-40B4-BE49-F238E27FC236}">
                <a16:creationId xmlns:a16="http://schemas.microsoft.com/office/drawing/2014/main" id="{C77FDDE5-6461-499E-B419-13F5B6BBCE14}"/>
              </a:ext>
            </a:extLst>
          </p:cNvPr>
          <p:cNvPicPr>
            <a:picLocks noChangeAspect="1"/>
          </p:cNvPicPr>
          <p:nvPr/>
        </p:nvPicPr>
        <p:blipFill>
          <a:blip r:embed="rId5"/>
          <a:stretch>
            <a:fillRect/>
          </a:stretch>
        </p:blipFill>
        <p:spPr>
          <a:xfrm>
            <a:off x="7907953" y="5304357"/>
            <a:ext cx="2280753" cy="1346629"/>
          </a:xfrm>
          <a:prstGeom prst="rect">
            <a:avLst/>
          </a:prstGeom>
        </p:spPr>
      </p:pic>
      <p:cxnSp>
        <p:nvCxnSpPr>
          <p:cNvPr id="12" name="直接箭头连接符 11">
            <a:extLst>
              <a:ext uri="{FF2B5EF4-FFF2-40B4-BE49-F238E27FC236}">
                <a16:creationId xmlns:a16="http://schemas.microsoft.com/office/drawing/2014/main" id="{36C393AC-8B04-4181-98AE-85CE025587EE}"/>
              </a:ext>
            </a:extLst>
          </p:cNvPr>
          <p:cNvCxnSpPr/>
          <p:nvPr/>
        </p:nvCxnSpPr>
        <p:spPr>
          <a:xfrm>
            <a:off x="3143672" y="4938680"/>
            <a:ext cx="1008112" cy="409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B8793EE-515F-4873-B0D4-83EE771A6D99}"/>
              </a:ext>
            </a:extLst>
          </p:cNvPr>
          <p:cNvCxnSpPr>
            <a:endCxn id="9" idx="1"/>
          </p:cNvCxnSpPr>
          <p:nvPr/>
        </p:nvCxnSpPr>
        <p:spPr>
          <a:xfrm flipV="1">
            <a:off x="6899841" y="4938681"/>
            <a:ext cx="865290" cy="36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4CD308B-0A8E-4987-BE3A-E33C70D4D688}"/>
              </a:ext>
            </a:extLst>
          </p:cNvPr>
          <p:cNvCxnSpPr>
            <a:cxnSpLocks/>
          </p:cNvCxnSpPr>
          <p:nvPr/>
        </p:nvCxnSpPr>
        <p:spPr>
          <a:xfrm flipH="1">
            <a:off x="10188706" y="5206106"/>
            <a:ext cx="587814" cy="815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60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009D3-107B-4B91-8F65-F8BBC5DEF3FF}"/>
              </a:ext>
            </a:extLst>
          </p:cNvPr>
          <p:cNvSpPr>
            <a:spLocks noGrp="1"/>
          </p:cNvSpPr>
          <p:nvPr>
            <p:ph type="title"/>
          </p:nvPr>
        </p:nvSpPr>
        <p:spPr/>
        <p:txBody>
          <a:bodyPr/>
          <a:lstStyle/>
          <a:p>
            <a:r>
              <a:rPr lang="en-US" altLang="zh-CN" dirty="0" err="1"/>
              <a:t>Application.properties</a:t>
            </a:r>
            <a:endParaRPr lang="zh-CN" altLang="en-US" dirty="0"/>
          </a:p>
        </p:txBody>
      </p:sp>
      <p:sp>
        <p:nvSpPr>
          <p:cNvPr id="5" name="Rectangle 2">
            <a:extLst>
              <a:ext uri="{FF2B5EF4-FFF2-40B4-BE49-F238E27FC236}">
                <a16:creationId xmlns:a16="http://schemas.microsoft.com/office/drawing/2014/main" id="{7D731A34-A80E-4F77-ABE3-2EF1C6611D12}"/>
              </a:ext>
            </a:extLst>
          </p:cNvPr>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spring.datasource.url</a:t>
            </a: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jdbc:mysql://localhost/spring_cache?useSSL=true&amp;verifyServerCertificate=false&amp;serverTimezone=Asia/Shanghai</a:t>
            </a:r>
            <a:b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spring.datasource.username</a:t>
            </a: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root</a:t>
            </a:r>
            <a:b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spring.datasource.password</a:t>
            </a: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123456</a:t>
            </a:r>
            <a:b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spring.datasource.driver-class-name</a:t>
            </a: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769AA5"/>
                </a:solidFill>
                <a:effectLst/>
                <a:latin typeface="宋体" panose="02010600030101010101" pitchFamily="2" charset="-122"/>
                <a:ea typeface="宋体" panose="02010600030101010101" pitchFamily="2" charset="-122"/>
              </a:rPr>
              <a:t>com</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769AA5"/>
                </a:solidFill>
                <a:effectLst/>
                <a:latin typeface="宋体" panose="02010600030101010101" pitchFamily="2" charset="-122"/>
                <a:ea typeface="宋体" panose="02010600030101010101" pitchFamily="2" charset="-122"/>
              </a:rPr>
              <a:t>mysql</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769AA5"/>
                </a:solidFill>
                <a:effectLst/>
                <a:latin typeface="宋体" panose="02010600030101010101" pitchFamily="2" charset="-122"/>
                <a:ea typeface="宋体" panose="02010600030101010101" pitchFamily="2" charset="-122"/>
              </a:rPr>
              <a:t>cj</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769AA5"/>
                </a:solidFill>
                <a:effectLst/>
                <a:latin typeface="宋体" panose="02010600030101010101" pitchFamily="2" charset="-122"/>
                <a:ea typeface="宋体" panose="02010600030101010101" pitchFamily="2" charset="-122"/>
              </a:rPr>
              <a:t>jdbc</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769AA5"/>
                </a:solidFill>
                <a:effectLst/>
                <a:latin typeface="宋体" panose="02010600030101010101" pitchFamily="2" charset="-122"/>
                <a:ea typeface="宋体" panose="02010600030101010101" pitchFamily="2" charset="-122"/>
              </a:rPr>
              <a:t>Driver</a:t>
            </a:r>
            <a:br>
              <a:rPr kumimoji="0" lang="zh-CN" altLang="zh-CN" sz="1200" b="0" i="0" u="none" strike="noStrike" cap="none" normalizeH="0" baseline="0" dirty="0">
                <a:ln>
                  <a:noFill/>
                </a:ln>
                <a:solidFill>
                  <a:srgbClr val="769AA5"/>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#查看那些配置类生效了</a:t>
            </a:r>
            <a:b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#debug=true</a:t>
            </a:r>
            <a:b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#开启驼峰命名匹配规则</a:t>
            </a:r>
            <a:b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mybatis.configuration.map-underscore-to-camel-case</a:t>
            </a: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200" b="1"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true</a:t>
            </a:r>
            <a:br>
              <a:rPr kumimoji="0" lang="zh-CN" altLang="zh-CN" sz="1200" b="1" i="0" u="none" strike="noStrike" cap="none" normalizeH="0" baseline="0" dirty="0">
                <a:ln>
                  <a:noFill/>
                </a:ln>
                <a:solidFill>
                  <a:srgbClr val="CC783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#打印数据库查询语句(对mapper包进行dubug)</a:t>
            </a:r>
            <a:b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logging.level.com.fuxi.shangguiguspringbootcache01.mapper</a:t>
            </a: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t>debug</a:t>
            </a:r>
            <a:br>
              <a:rPr kumimoji="0" lang="zh-CN" altLang="zh-CN" sz="1200" b="0" i="0" u="none" strike="noStrike" cap="none" normalizeH="0" baseline="0" dirty="0">
                <a:ln>
                  <a:noFill/>
                </a:ln>
                <a:solidFill>
                  <a:srgbClr val="FFC66D"/>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server.port</a:t>
            </a: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9091</a:t>
            </a:r>
            <a:br>
              <a:rPr kumimoji="0" lang="zh-CN" altLang="zh-CN" sz="12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spring.redis.host</a:t>
            </a:r>
            <a:r>
              <a:rPr kumimoji="0" lang="zh-CN" altLang="zh-CN" sz="1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172.22.32.4</a:t>
            </a:r>
            <a:b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br>
            <a:br>
              <a:rPr kumimoji="0" lang="zh-CN" altLang="zh-CN" sz="12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71790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一、监控管理</a:t>
            </a:r>
          </a:p>
        </p:txBody>
      </p:sp>
      <p:sp>
        <p:nvSpPr>
          <p:cNvPr id="3" name="内容占位符 2"/>
          <p:cNvSpPr>
            <a:spLocks noGrp="1"/>
          </p:cNvSpPr>
          <p:nvPr>
            <p:ph idx="1"/>
          </p:nvPr>
        </p:nvSpPr>
        <p:spPr/>
        <p:txBody>
          <a:bodyPr/>
          <a:lstStyle/>
          <a:p>
            <a:pPr lvl="1"/>
            <a:r>
              <a:rPr lang="zh-CN" altLang="en-US" dirty="0"/>
              <a:t>通过</a:t>
            </a:r>
            <a:r>
              <a:rPr lang="en-US" altLang="zh-CN" dirty="0"/>
              <a:t>http</a:t>
            </a:r>
            <a:r>
              <a:rPr lang="zh-CN" altLang="en-US" dirty="0"/>
              <a:t>方式访问监控端点</a:t>
            </a:r>
            <a:endParaRPr lang="en-US" altLang="zh-CN" dirty="0"/>
          </a:p>
          <a:p>
            <a:pPr lvl="1"/>
            <a:r>
              <a:rPr lang="zh-CN" altLang="en-US" dirty="0"/>
              <a:t>可进行</a:t>
            </a:r>
            <a:r>
              <a:rPr lang="en-US" altLang="zh-CN" dirty="0"/>
              <a:t>shutdown</a:t>
            </a:r>
            <a:r>
              <a:rPr lang="zh-CN" altLang="en-US" dirty="0"/>
              <a:t>（</a:t>
            </a:r>
            <a:r>
              <a:rPr lang="en-US" altLang="zh-CN" dirty="0"/>
              <a:t>POST </a:t>
            </a:r>
            <a:r>
              <a:rPr lang="zh-CN" altLang="en-US" dirty="0"/>
              <a:t>提交，此端点默认关闭）</a:t>
            </a:r>
          </a:p>
        </p:txBody>
      </p:sp>
    </p:spTree>
    <p:extLst>
      <p:ext uri="{BB962C8B-B14F-4D97-AF65-F5344CB8AC3E}">
        <p14:creationId xmlns:p14="http://schemas.microsoft.com/office/powerpoint/2010/main" val="11929351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368" y="1052737"/>
            <a:ext cx="11305256" cy="5513147"/>
          </a:xfrm>
        </p:spPr>
        <p:txBody>
          <a:bodyPr/>
          <a:lstStyle/>
          <a:p>
            <a:r>
              <a:rPr lang="zh-CN" altLang="en-US"/>
              <a:t>监控和管理端点</a:t>
            </a:r>
            <a:r>
              <a:rPr lang="en-US" altLang="zh-CN"/>
              <a:t> </a:t>
            </a: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967435555"/>
              </p:ext>
            </p:extLst>
          </p:nvPr>
        </p:nvGraphicFramePr>
        <p:xfrm>
          <a:off x="839416" y="1469676"/>
          <a:ext cx="6624736" cy="5633680"/>
        </p:xfrm>
        <a:graphic>
          <a:graphicData uri="http://schemas.openxmlformats.org/drawingml/2006/table">
            <a:tbl>
              <a:tblPr firstRow="1" bandRow="1">
                <a:tableStyleId>{5C22544A-7EE6-4342-B048-85BDC9FD1C3A}</a:tableStyleId>
              </a:tblPr>
              <a:tblGrid>
                <a:gridCol w="1721579">
                  <a:extLst>
                    <a:ext uri="{9D8B030D-6E8A-4147-A177-3AD203B41FA5}">
                      <a16:colId xmlns:a16="http://schemas.microsoft.com/office/drawing/2014/main" val="20000"/>
                    </a:ext>
                  </a:extLst>
                </a:gridCol>
                <a:gridCol w="4903157">
                  <a:extLst>
                    <a:ext uri="{9D8B030D-6E8A-4147-A177-3AD203B41FA5}">
                      <a16:colId xmlns:a16="http://schemas.microsoft.com/office/drawing/2014/main" val="20001"/>
                    </a:ext>
                  </a:extLst>
                </a:gridCol>
              </a:tblGrid>
              <a:tr h="371344">
                <a:tc>
                  <a:txBody>
                    <a:bodyPr/>
                    <a:lstStyle/>
                    <a:p>
                      <a:r>
                        <a:rPr lang="zh-CN" altLang="en-US">
                          <a:ea typeface="微软雅黑" panose="020B0503020204020204" pitchFamily="34" charset="-122"/>
                        </a:rPr>
                        <a:t>端点名</a:t>
                      </a:r>
                    </a:p>
                  </a:txBody>
                  <a:tcPr/>
                </a:tc>
                <a:tc>
                  <a:txBody>
                    <a:bodyPr/>
                    <a:lstStyle/>
                    <a:p>
                      <a:r>
                        <a:rPr lang="zh-CN" altLang="en-US">
                          <a:ea typeface="微软雅黑" panose="020B0503020204020204" pitchFamily="34" charset="-122"/>
                        </a:rPr>
                        <a:t>描述</a:t>
                      </a:r>
                    </a:p>
                  </a:txBody>
                  <a:tcPr/>
                </a:tc>
                <a:extLst>
                  <a:ext uri="{0D108BD9-81ED-4DB2-BD59-A6C34878D82A}">
                    <a16:rowId xmlns:a16="http://schemas.microsoft.com/office/drawing/2014/main" val="10000"/>
                  </a:ext>
                </a:extLst>
              </a:tr>
              <a:tr h="371344">
                <a:tc>
                  <a:txBody>
                    <a:bodyPr/>
                    <a:lstStyle/>
                    <a:p>
                      <a:r>
                        <a:rPr lang="en-US" altLang="zh-CN" sz="1800" i="1" u="sng" kern="1200">
                          <a:solidFill>
                            <a:schemeClr val="dk1"/>
                          </a:solidFill>
                          <a:latin typeface="+mn-lt"/>
                          <a:ea typeface="微软雅黑" panose="020B0503020204020204" pitchFamily="34" charset="-122"/>
                          <a:cs typeface="+mn-cs"/>
                        </a:rPr>
                        <a:t>autoconfig</a:t>
                      </a:r>
                      <a:endParaRPr lang="zh-CN" altLang="en-US" i="1" u="sng">
                        <a:ea typeface="微软雅黑" panose="020B0503020204020204" pitchFamily="34" charset="-122"/>
                      </a:endParaRPr>
                    </a:p>
                  </a:txBody>
                  <a:tcPr/>
                </a:tc>
                <a:tc>
                  <a:txBody>
                    <a:bodyPr/>
                    <a:lstStyle/>
                    <a:p>
                      <a:r>
                        <a:rPr lang="zh-CN" altLang="en-US" sz="1800" kern="1200" dirty="0">
                          <a:solidFill>
                            <a:schemeClr val="dk1"/>
                          </a:solidFill>
                          <a:highlight>
                            <a:srgbClr val="FFFF00"/>
                          </a:highlight>
                          <a:latin typeface="+mn-lt"/>
                          <a:ea typeface="微软雅黑" panose="020B0503020204020204" pitchFamily="34" charset="-122"/>
                          <a:cs typeface="+mn-cs"/>
                        </a:rPr>
                        <a:t>所有自动配置信息（那些配置起作用了，那些没有起作用）</a:t>
                      </a:r>
                      <a:endParaRPr lang="zh-CN" altLang="en-US" dirty="0">
                        <a:highlight>
                          <a:srgbClr val="FFFF00"/>
                        </a:highlight>
                        <a:ea typeface="微软雅黑" panose="020B0503020204020204" pitchFamily="34" charset="-122"/>
                      </a:endParaRPr>
                    </a:p>
                  </a:txBody>
                  <a:tcPr/>
                </a:tc>
                <a:extLst>
                  <a:ext uri="{0D108BD9-81ED-4DB2-BD59-A6C34878D82A}">
                    <a16:rowId xmlns:a16="http://schemas.microsoft.com/office/drawing/2014/main" val="10001"/>
                  </a:ext>
                </a:extLst>
              </a:tr>
              <a:tr h="371344">
                <a:tc>
                  <a:txBody>
                    <a:bodyPr/>
                    <a:lstStyle/>
                    <a:p>
                      <a:r>
                        <a:rPr lang="en-US" altLang="zh-CN" b="0" u="sng">
                          <a:ea typeface="微软雅黑" panose="020B0503020204020204" pitchFamily="34" charset="-122"/>
                        </a:rPr>
                        <a:t>auditevents</a:t>
                      </a:r>
                      <a:endParaRPr lang="zh-CN" altLang="en-US" b="0" u="sng">
                        <a:ea typeface="微软雅黑" panose="020B0503020204020204" pitchFamily="34" charset="-122"/>
                      </a:endParaRPr>
                    </a:p>
                  </a:txBody>
                  <a:tcPr/>
                </a:tc>
                <a:tc>
                  <a:txBody>
                    <a:bodyPr/>
                    <a:lstStyle/>
                    <a:p>
                      <a:r>
                        <a:rPr lang="zh-CN" altLang="en-US" dirty="0">
                          <a:highlight>
                            <a:srgbClr val="FFFF00"/>
                          </a:highlight>
                          <a:ea typeface="微软雅黑" panose="020B0503020204020204" pitchFamily="34" charset="-122"/>
                        </a:rPr>
                        <a:t>审计事件</a:t>
                      </a:r>
                    </a:p>
                  </a:txBody>
                  <a:tcPr/>
                </a:tc>
                <a:extLst>
                  <a:ext uri="{0D108BD9-81ED-4DB2-BD59-A6C34878D82A}">
                    <a16:rowId xmlns:a16="http://schemas.microsoft.com/office/drawing/2014/main" val="10002"/>
                  </a:ext>
                </a:extLst>
              </a:tr>
              <a:tr h="371344">
                <a:tc>
                  <a:txBody>
                    <a:bodyPr/>
                    <a:lstStyle/>
                    <a:p>
                      <a:r>
                        <a:rPr lang="en-US" altLang="zh-CN" sz="1800" b="0" u="sng" kern="1200">
                          <a:solidFill>
                            <a:schemeClr val="dk1"/>
                          </a:solidFill>
                          <a:latin typeface="+mn-lt"/>
                          <a:ea typeface="微软雅黑" panose="020B0503020204020204" pitchFamily="34" charset="-122"/>
                          <a:cs typeface="+mn-cs"/>
                        </a:rPr>
                        <a:t>beans</a:t>
                      </a:r>
                      <a:endParaRPr lang="zh-CN" altLang="en-US" b="0" u="sng">
                        <a:ea typeface="微软雅黑" panose="020B0503020204020204" pitchFamily="34" charset="-122"/>
                      </a:endParaRPr>
                    </a:p>
                  </a:txBody>
                  <a:tcPr/>
                </a:tc>
                <a:tc>
                  <a:txBody>
                    <a:bodyPr/>
                    <a:lstStyle/>
                    <a:p>
                      <a:r>
                        <a:rPr lang="zh-CN" altLang="en-US" sz="1800" kern="1200" dirty="0">
                          <a:solidFill>
                            <a:schemeClr val="dk1"/>
                          </a:solidFill>
                          <a:highlight>
                            <a:srgbClr val="FFFF00"/>
                          </a:highlight>
                          <a:latin typeface="+mn-lt"/>
                          <a:ea typeface="微软雅黑" panose="020B0503020204020204" pitchFamily="34" charset="-122"/>
                          <a:cs typeface="+mn-cs"/>
                        </a:rPr>
                        <a:t>所有</a:t>
                      </a:r>
                      <a:r>
                        <a:rPr lang="en-US" altLang="zh-CN" sz="1800" kern="1200" dirty="0">
                          <a:solidFill>
                            <a:schemeClr val="dk1"/>
                          </a:solidFill>
                          <a:highlight>
                            <a:srgbClr val="FFFF00"/>
                          </a:highlight>
                          <a:latin typeface="+mn-lt"/>
                          <a:ea typeface="微软雅黑" panose="020B0503020204020204" pitchFamily="34" charset="-122"/>
                          <a:cs typeface="+mn-cs"/>
                        </a:rPr>
                        <a:t>Bean</a:t>
                      </a:r>
                      <a:r>
                        <a:rPr lang="zh-CN" altLang="en-US" sz="1800" kern="1200" dirty="0">
                          <a:solidFill>
                            <a:schemeClr val="dk1"/>
                          </a:solidFill>
                          <a:highlight>
                            <a:srgbClr val="FFFF00"/>
                          </a:highlight>
                          <a:latin typeface="+mn-lt"/>
                          <a:ea typeface="微软雅黑" panose="020B0503020204020204" pitchFamily="34" charset="-122"/>
                          <a:cs typeface="+mn-cs"/>
                        </a:rPr>
                        <a:t>的信息</a:t>
                      </a:r>
                      <a:endParaRPr lang="zh-CN" altLang="en-US" dirty="0">
                        <a:highlight>
                          <a:srgbClr val="FFFF00"/>
                        </a:highlight>
                        <a:ea typeface="微软雅黑" panose="020B0503020204020204" pitchFamily="34" charset="-122"/>
                      </a:endParaRPr>
                    </a:p>
                  </a:txBody>
                  <a:tcPr/>
                </a:tc>
                <a:extLst>
                  <a:ext uri="{0D108BD9-81ED-4DB2-BD59-A6C34878D82A}">
                    <a16:rowId xmlns:a16="http://schemas.microsoft.com/office/drawing/2014/main" val="10003"/>
                  </a:ext>
                </a:extLst>
              </a:tr>
              <a:tr h="371344">
                <a:tc>
                  <a:txBody>
                    <a:bodyPr/>
                    <a:lstStyle/>
                    <a:p>
                      <a:r>
                        <a:rPr lang="en-US" altLang="zh-CN" sz="1800" kern="1200">
                          <a:solidFill>
                            <a:schemeClr val="dk1"/>
                          </a:solidFill>
                          <a:latin typeface="+mn-lt"/>
                          <a:ea typeface="微软雅黑" panose="020B0503020204020204" pitchFamily="34" charset="-122"/>
                          <a:cs typeface="+mn-cs"/>
                        </a:rPr>
                        <a:t>configprops</a:t>
                      </a:r>
                      <a:endParaRPr lang="zh-CN" altLang="en-US">
                        <a:ea typeface="微软雅黑" panose="020B0503020204020204" pitchFamily="34" charset="-122"/>
                      </a:endParaRPr>
                    </a:p>
                  </a:txBody>
                  <a:tcPr/>
                </a:tc>
                <a:tc>
                  <a:txBody>
                    <a:bodyPr/>
                    <a:lstStyle/>
                    <a:p>
                      <a:r>
                        <a:rPr lang="zh-CN" altLang="en-US" sz="1800" kern="1200" dirty="0">
                          <a:solidFill>
                            <a:schemeClr val="dk1"/>
                          </a:solidFill>
                          <a:latin typeface="+mn-lt"/>
                          <a:ea typeface="微软雅黑" panose="020B0503020204020204" pitchFamily="34" charset="-122"/>
                          <a:cs typeface="+mn-cs"/>
                        </a:rPr>
                        <a:t>所有配置属性（</a:t>
                      </a:r>
                      <a:r>
                        <a:rPr lang="zh-CN" altLang="en-US" sz="1800" kern="1200" dirty="0">
                          <a:solidFill>
                            <a:schemeClr val="dk1"/>
                          </a:solidFill>
                          <a:highlight>
                            <a:srgbClr val="FFFF00"/>
                          </a:highlight>
                          <a:latin typeface="+mn-lt"/>
                          <a:ea typeface="微软雅黑" panose="020B0503020204020204" pitchFamily="34" charset="-122"/>
                          <a:cs typeface="+mn-cs"/>
                        </a:rPr>
                        <a:t>在</a:t>
                      </a:r>
                      <a:r>
                        <a:rPr lang="en-US" altLang="zh-CN" sz="1800" kern="1200" dirty="0" err="1">
                          <a:solidFill>
                            <a:schemeClr val="dk1"/>
                          </a:solidFill>
                          <a:highlight>
                            <a:srgbClr val="FFFF00"/>
                          </a:highlight>
                          <a:latin typeface="+mn-lt"/>
                          <a:ea typeface="微软雅黑" panose="020B0503020204020204" pitchFamily="34" charset="-122"/>
                          <a:cs typeface="+mn-cs"/>
                        </a:rPr>
                        <a:t>application.properties</a:t>
                      </a:r>
                      <a:r>
                        <a:rPr lang="zh-CN" altLang="en-US" sz="1800" kern="1200" dirty="0">
                          <a:solidFill>
                            <a:schemeClr val="dk1"/>
                          </a:solidFill>
                          <a:highlight>
                            <a:srgbClr val="FFFF00"/>
                          </a:highlight>
                          <a:latin typeface="+mn-lt"/>
                          <a:ea typeface="微软雅黑" panose="020B0503020204020204" pitchFamily="34" charset="-122"/>
                          <a:cs typeface="+mn-cs"/>
                        </a:rPr>
                        <a:t>中写的</a:t>
                      </a:r>
                      <a:r>
                        <a:rPr lang="zh-CN" altLang="en-US" sz="1800" kern="1200" dirty="0">
                          <a:solidFill>
                            <a:schemeClr val="dk1"/>
                          </a:solidFill>
                          <a:latin typeface="+mn-lt"/>
                          <a:ea typeface="微软雅黑" panose="020B0503020204020204" pitchFamily="34" charset="-122"/>
                          <a:cs typeface="+mn-cs"/>
                        </a:rPr>
                        <a:t>）</a:t>
                      </a:r>
                      <a:endParaRPr lang="zh-CN" altLang="en-US" dirty="0">
                        <a:ea typeface="微软雅黑" panose="020B0503020204020204" pitchFamily="34" charset="-122"/>
                      </a:endParaRPr>
                    </a:p>
                  </a:txBody>
                  <a:tcPr/>
                </a:tc>
                <a:extLst>
                  <a:ext uri="{0D108BD9-81ED-4DB2-BD59-A6C34878D82A}">
                    <a16:rowId xmlns:a16="http://schemas.microsoft.com/office/drawing/2014/main" val="10004"/>
                  </a:ext>
                </a:extLst>
              </a:tr>
              <a:tr h="371344">
                <a:tc>
                  <a:txBody>
                    <a:bodyPr/>
                    <a:lstStyle/>
                    <a:p>
                      <a:r>
                        <a:rPr lang="en-US" altLang="zh-CN" sz="1800" u="sng" kern="1200">
                          <a:solidFill>
                            <a:schemeClr val="dk1"/>
                          </a:solidFill>
                          <a:latin typeface="+mn-lt"/>
                          <a:ea typeface="微软雅黑" panose="020B0503020204020204" pitchFamily="34" charset="-122"/>
                          <a:cs typeface="+mn-cs"/>
                        </a:rPr>
                        <a:t>dump</a:t>
                      </a:r>
                      <a:endParaRPr lang="zh-CN" altLang="en-US" u="sng">
                        <a:ea typeface="微软雅黑" panose="020B0503020204020204" pitchFamily="34" charset="-122"/>
                      </a:endParaRPr>
                    </a:p>
                  </a:txBody>
                  <a:tcPr/>
                </a:tc>
                <a:tc>
                  <a:txBody>
                    <a:bodyPr/>
                    <a:lstStyle/>
                    <a:p>
                      <a:r>
                        <a:rPr lang="zh-CN" altLang="en-US" sz="1800" kern="1200">
                          <a:solidFill>
                            <a:schemeClr val="dk1"/>
                          </a:solidFill>
                          <a:latin typeface="+mn-lt"/>
                          <a:ea typeface="微软雅黑" panose="020B0503020204020204" pitchFamily="34" charset="-122"/>
                          <a:cs typeface="+mn-cs"/>
                        </a:rPr>
                        <a:t>线程状态信息</a:t>
                      </a:r>
                      <a:endParaRPr lang="zh-CN" altLang="en-US">
                        <a:ea typeface="微软雅黑" panose="020B0503020204020204" pitchFamily="34" charset="-122"/>
                      </a:endParaRPr>
                    </a:p>
                  </a:txBody>
                  <a:tcPr/>
                </a:tc>
                <a:extLst>
                  <a:ext uri="{0D108BD9-81ED-4DB2-BD59-A6C34878D82A}">
                    <a16:rowId xmlns:a16="http://schemas.microsoft.com/office/drawing/2014/main" val="10005"/>
                  </a:ext>
                </a:extLst>
              </a:tr>
              <a:tr h="371344">
                <a:tc>
                  <a:txBody>
                    <a:bodyPr/>
                    <a:lstStyle/>
                    <a:p>
                      <a:r>
                        <a:rPr lang="en-US" altLang="zh-CN" sz="1800" u="sng" kern="1200">
                          <a:solidFill>
                            <a:schemeClr val="dk1"/>
                          </a:solidFill>
                          <a:latin typeface="+mn-lt"/>
                          <a:ea typeface="微软雅黑" panose="020B0503020204020204" pitchFamily="34" charset="-122"/>
                          <a:cs typeface="+mn-cs"/>
                        </a:rPr>
                        <a:t>env</a:t>
                      </a:r>
                      <a:endParaRPr lang="zh-CN" altLang="en-US" u="sng">
                        <a:ea typeface="微软雅黑" panose="020B0503020204020204" pitchFamily="34" charset="-122"/>
                      </a:endParaRPr>
                    </a:p>
                  </a:txBody>
                  <a:tcPr/>
                </a:tc>
                <a:tc>
                  <a:txBody>
                    <a:bodyPr/>
                    <a:lstStyle/>
                    <a:p>
                      <a:r>
                        <a:rPr lang="zh-CN" altLang="en-US" sz="1800" kern="1200">
                          <a:solidFill>
                            <a:schemeClr val="dk1"/>
                          </a:solidFill>
                          <a:latin typeface="+mn-lt"/>
                          <a:ea typeface="微软雅黑" panose="020B0503020204020204" pitchFamily="34" charset="-122"/>
                          <a:cs typeface="+mn-cs"/>
                        </a:rPr>
                        <a:t>当前环境信息</a:t>
                      </a:r>
                      <a:endParaRPr lang="zh-CN" altLang="en-US">
                        <a:ea typeface="微软雅黑" panose="020B0503020204020204" pitchFamily="34" charset="-122"/>
                      </a:endParaRPr>
                    </a:p>
                  </a:txBody>
                  <a:tcPr/>
                </a:tc>
                <a:extLst>
                  <a:ext uri="{0D108BD9-81ED-4DB2-BD59-A6C34878D82A}">
                    <a16:rowId xmlns:a16="http://schemas.microsoft.com/office/drawing/2014/main" val="10006"/>
                  </a:ext>
                </a:extLst>
              </a:tr>
              <a:tr h="371344">
                <a:tc>
                  <a:txBody>
                    <a:bodyPr/>
                    <a:lstStyle/>
                    <a:p>
                      <a:r>
                        <a:rPr lang="en-US" altLang="zh-CN" sz="1800" b="0" u="sng" kern="1200">
                          <a:solidFill>
                            <a:schemeClr val="dk1"/>
                          </a:solidFill>
                          <a:latin typeface="+mn-lt"/>
                          <a:ea typeface="微软雅黑" panose="020B0503020204020204" pitchFamily="34" charset="-122"/>
                          <a:cs typeface="+mn-cs"/>
                        </a:rPr>
                        <a:t>health</a:t>
                      </a:r>
                      <a:endParaRPr lang="zh-CN" altLang="en-US" b="0" u="sng">
                        <a:ea typeface="微软雅黑" panose="020B0503020204020204" pitchFamily="34" charset="-122"/>
                      </a:endParaRPr>
                    </a:p>
                  </a:txBody>
                  <a:tcPr/>
                </a:tc>
                <a:tc>
                  <a:txBody>
                    <a:bodyPr/>
                    <a:lstStyle/>
                    <a:p>
                      <a:r>
                        <a:rPr lang="zh-CN" altLang="en-US" sz="1800" kern="1200" dirty="0">
                          <a:solidFill>
                            <a:schemeClr val="dk1"/>
                          </a:solidFill>
                          <a:highlight>
                            <a:srgbClr val="FFFF00"/>
                          </a:highlight>
                          <a:latin typeface="+mn-lt"/>
                          <a:ea typeface="微软雅黑" panose="020B0503020204020204" pitchFamily="34" charset="-122"/>
                          <a:cs typeface="+mn-cs"/>
                        </a:rPr>
                        <a:t>应用健康状况</a:t>
                      </a:r>
                      <a:endParaRPr lang="zh-CN" altLang="en-US" dirty="0">
                        <a:highlight>
                          <a:srgbClr val="FFFF00"/>
                        </a:highlight>
                        <a:ea typeface="微软雅黑" panose="020B0503020204020204" pitchFamily="34" charset="-122"/>
                      </a:endParaRPr>
                    </a:p>
                  </a:txBody>
                  <a:tcPr/>
                </a:tc>
                <a:extLst>
                  <a:ext uri="{0D108BD9-81ED-4DB2-BD59-A6C34878D82A}">
                    <a16:rowId xmlns:a16="http://schemas.microsoft.com/office/drawing/2014/main" val="10007"/>
                  </a:ext>
                </a:extLst>
              </a:tr>
              <a:tr h="371344">
                <a:tc>
                  <a:txBody>
                    <a:bodyPr/>
                    <a:lstStyle/>
                    <a:p>
                      <a:r>
                        <a:rPr lang="en-US" altLang="zh-CN" sz="1800" b="0" u="sng" kern="1200">
                          <a:solidFill>
                            <a:schemeClr val="dk1"/>
                          </a:solidFill>
                          <a:latin typeface="+mn-lt"/>
                          <a:ea typeface="微软雅黑" panose="020B0503020204020204" pitchFamily="34" charset="-122"/>
                          <a:cs typeface="+mn-cs"/>
                        </a:rPr>
                        <a:t>info</a:t>
                      </a:r>
                      <a:endParaRPr lang="zh-CN" altLang="en-US" b="0" u="sng">
                        <a:ea typeface="微软雅黑" panose="020B0503020204020204" pitchFamily="34" charset="-122"/>
                      </a:endParaRPr>
                    </a:p>
                  </a:txBody>
                  <a:tcPr/>
                </a:tc>
                <a:tc>
                  <a:txBody>
                    <a:bodyPr/>
                    <a:lstStyle/>
                    <a:p>
                      <a:r>
                        <a:rPr lang="zh-CN" altLang="en-US" sz="1800" kern="1200" dirty="0">
                          <a:solidFill>
                            <a:schemeClr val="dk1"/>
                          </a:solidFill>
                          <a:highlight>
                            <a:srgbClr val="FFFF00"/>
                          </a:highlight>
                          <a:latin typeface="+mn-lt"/>
                          <a:ea typeface="微软雅黑" panose="020B0503020204020204" pitchFamily="34" charset="-122"/>
                          <a:cs typeface="+mn-cs"/>
                        </a:rPr>
                        <a:t>当前应用信息</a:t>
                      </a:r>
                      <a:r>
                        <a:rPr lang="en-US" altLang="zh-CN" sz="1800" kern="1200" dirty="0">
                          <a:solidFill>
                            <a:schemeClr val="dk1"/>
                          </a:solidFill>
                          <a:highlight>
                            <a:srgbClr val="FFFF00"/>
                          </a:highlight>
                          <a:latin typeface="+mn-lt"/>
                          <a:ea typeface="微软雅黑" panose="020B0503020204020204" pitchFamily="34" charset="-122"/>
                          <a:cs typeface="+mn-cs"/>
                        </a:rPr>
                        <a:t>(</a:t>
                      </a:r>
                      <a:r>
                        <a:rPr lang="zh-CN" altLang="en-US" sz="1800" kern="1200" dirty="0">
                          <a:solidFill>
                            <a:schemeClr val="dk1"/>
                          </a:solidFill>
                          <a:highlight>
                            <a:srgbClr val="FFFF00"/>
                          </a:highlight>
                          <a:latin typeface="+mn-lt"/>
                          <a:ea typeface="微软雅黑" panose="020B0503020204020204" pitchFamily="34" charset="-122"/>
                          <a:cs typeface="+mn-cs"/>
                        </a:rPr>
                        <a:t>信息来自于</a:t>
                      </a:r>
                      <a:r>
                        <a:rPr lang="en-US" altLang="zh-CN" sz="1800" kern="1200" dirty="0" err="1">
                          <a:solidFill>
                            <a:schemeClr val="dk1"/>
                          </a:solidFill>
                          <a:highlight>
                            <a:srgbClr val="FFFF00"/>
                          </a:highlight>
                          <a:latin typeface="+mn-lt"/>
                          <a:ea typeface="微软雅黑" panose="020B0503020204020204" pitchFamily="34" charset="-122"/>
                          <a:cs typeface="+mn-cs"/>
                        </a:rPr>
                        <a:t>application.properties</a:t>
                      </a:r>
                      <a:r>
                        <a:rPr lang="zh-CN" altLang="en-US" sz="1800" kern="1200" dirty="0">
                          <a:solidFill>
                            <a:schemeClr val="dk1"/>
                          </a:solidFill>
                          <a:highlight>
                            <a:srgbClr val="FFFF00"/>
                          </a:highlight>
                          <a:latin typeface="+mn-lt"/>
                          <a:ea typeface="微软雅黑" panose="020B0503020204020204" pitchFamily="34" charset="-122"/>
                          <a:cs typeface="+mn-cs"/>
                        </a:rPr>
                        <a:t>中的</a:t>
                      </a:r>
                      <a:r>
                        <a:rPr lang="en-US" altLang="zh-CN" sz="1800" kern="1200" dirty="0">
                          <a:solidFill>
                            <a:schemeClr val="dk1"/>
                          </a:solidFill>
                          <a:highlight>
                            <a:srgbClr val="FFFF00"/>
                          </a:highlight>
                          <a:latin typeface="+mn-lt"/>
                          <a:ea typeface="微软雅黑" panose="020B0503020204020204" pitchFamily="34" charset="-122"/>
                          <a:cs typeface="+mn-cs"/>
                        </a:rPr>
                        <a:t>info.</a:t>
                      </a:r>
                      <a:r>
                        <a:rPr lang="zh-CN" altLang="en-US" sz="1800" kern="1200" dirty="0">
                          <a:solidFill>
                            <a:schemeClr val="dk1"/>
                          </a:solidFill>
                          <a:highlight>
                            <a:srgbClr val="FFFF00"/>
                          </a:highlight>
                          <a:latin typeface="+mn-lt"/>
                          <a:ea typeface="微软雅黑" panose="020B0503020204020204" pitchFamily="34" charset="-122"/>
                          <a:cs typeface="+mn-cs"/>
                        </a:rPr>
                        <a:t>开头的信息</a:t>
                      </a:r>
                      <a:r>
                        <a:rPr lang="en-US" altLang="zh-CN" sz="1800" kern="1200" dirty="0">
                          <a:solidFill>
                            <a:schemeClr val="dk1"/>
                          </a:solidFill>
                          <a:highlight>
                            <a:srgbClr val="FFFF00"/>
                          </a:highlight>
                          <a:latin typeface="+mn-lt"/>
                          <a:ea typeface="微软雅黑" panose="020B0503020204020204" pitchFamily="34" charset="-122"/>
                          <a:cs typeface="+mn-cs"/>
                        </a:rPr>
                        <a:t>)</a:t>
                      </a:r>
                      <a:endParaRPr lang="zh-CN" altLang="en-US" dirty="0">
                        <a:highlight>
                          <a:srgbClr val="FFFF00"/>
                        </a:highlight>
                        <a:ea typeface="微软雅黑" panose="020B0503020204020204" pitchFamily="34" charset="-122"/>
                      </a:endParaRPr>
                    </a:p>
                  </a:txBody>
                  <a:tcPr/>
                </a:tc>
                <a:extLst>
                  <a:ext uri="{0D108BD9-81ED-4DB2-BD59-A6C34878D82A}">
                    <a16:rowId xmlns:a16="http://schemas.microsoft.com/office/drawing/2014/main" val="10008"/>
                  </a:ext>
                </a:extLst>
              </a:tr>
              <a:tr h="371344">
                <a:tc>
                  <a:txBody>
                    <a:bodyPr/>
                    <a:lstStyle/>
                    <a:p>
                      <a:r>
                        <a:rPr lang="en-US" altLang="zh-CN" sz="1800" u="sng" kern="1200">
                          <a:solidFill>
                            <a:schemeClr val="dk1"/>
                          </a:solidFill>
                          <a:latin typeface="+mn-lt"/>
                          <a:ea typeface="微软雅黑" panose="020B0503020204020204" pitchFamily="34" charset="-122"/>
                          <a:cs typeface="+mn-cs"/>
                        </a:rPr>
                        <a:t>metrics</a:t>
                      </a:r>
                      <a:endParaRPr lang="zh-CN" altLang="en-US" u="sng">
                        <a:ea typeface="微软雅黑" panose="020B0503020204020204" pitchFamily="34" charset="-122"/>
                      </a:endParaRPr>
                    </a:p>
                  </a:txBody>
                  <a:tcPr/>
                </a:tc>
                <a:tc>
                  <a:txBody>
                    <a:bodyPr/>
                    <a:lstStyle/>
                    <a:p>
                      <a:r>
                        <a:rPr lang="zh-CN" altLang="en-US" sz="1800" kern="1200" dirty="0">
                          <a:solidFill>
                            <a:schemeClr val="dk1"/>
                          </a:solidFill>
                          <a:latin typeface="+mn-lt"/>
                          <a:ea typeface="微软雅黑" panose="020B0503020204020204" pitchFamily="34" charset="-122"/>
                          <a:cs typeface="+mn-cs"/>
                        </a:rPr>
                        <a:t>应用的各项指标</a:t>
                      </a:r>
                      <a:r>
                        <a:rPr lang="en-US" altLang="zh-CN" sz="1800" kern="1200" dirty="0">
                          <a:solidFill>
                            <a:schemeClr val="dk1"/>
                          </a:solidFill>
                          <a:latin typeface="+mn-lt"/>
                          <a:ea typeface="微软雅黑" panose="020B0503020204020204" pitchFamily="34" charset="-122"/>
                          <a:cs typeface="+mn-cs"/>
                        </a:rPr>
                        <a:t>(</a:t>
                      </a:r>
                      <a:r>
                        <a:rPr lang="zh-CN" altLang="en-US" sz="1800" kern="1200" dirty="0">
                          <a:solidFill>
                            <a:schemeClr val="dk1"/>
                          </a:solidFill>
                          <a:highlight>
                            <a:srgbClr val="FFFF00"/>
                          </a:highlight>
                          <a:latin typeface="+mn-lt"/>
                          <a:ea typeface="微软雅黑" panose="020B0503020204020204" pitchFamily="34" charset="-122"/>
                          <a:cs typeface="+mn-cs"/>
                        </a:rPr>
                        <a:t>内存大小等</a:t>
                      </a:r>
                      <a:r>
                        <a:rPr lang="en-US" altLang="zh-CN" sz="1800" kern="1200" dirty="0">
                          <a:solidFill>
                            <a:schemeClr val="dk1"/>
                          </a:solidFill>
                          <a:latin typeface="+mn-lt"/>
                          <a:ea typeface="微软雅黑" panose="020B0503020204020204" pitchFamily="34" charset="-122"/>
                          <a:cs typeface="+mn-cs"/>
                        </a:rPr>
                        <a:t>)</a:t>
                      </a:r>
                      <a:endParaRPr lang="zh-CN" altLang="en-US" dirty="0">
                        <a:ea typeface="微软雅黑" panose="020B0503020204020204" pitchFamily="34" charset="-122"/>
                      </a:endParaRPr>
                    </a:p>
                  </a:txBody>
                  <a:tcPr/>
                </a:tc>
                <a:extLst>
                  <a:ext uri="{0D108BD9-81ED-4DB2-BD59-A6C34878D82A}">
                    <a16:rowId xmlns:a16="http://schemas.microsoft.com/office/drawing/2014/main" val="10009"/>
                  </a:ext>
                </a:extLst>
              </a:tr>
              <a:tr h="371344">
                <a:tc>
                  <a:txBody>
                    <a:bodyPr/>
                    <a:lstStyle/>
                    <a:p>
                      <a:r>
                        <a:rPr lang="en-US" altLang="zh-CN" sz="1800" u="sng" kern="1200">
                          <a:solidFill>
                            <a:schemeClr val="dk1"/>
                          </a:solidFill>
                          <a:latin typeface="+mn-lt"/>
                          <a:ea typeface="微软雅黑" panose="020B0503020204020204" pitchFamily="34" charset="-122"/>
                          <a:cs typeface="+mn-cs"/>
                        </a:rPr>
                        <a:t>mappings</a:t>
                      </a:r>
                      <a:endParaRPr lang="zh-CN" altLang="en-US" u="sng">
                        <a:ea typeface="微软雅黑" panose="020B0503020204020204" pitchFamily="34" charset="-122"/>
                      </a:endParaRPr>
                    </a:p>
                  </a:txBody>
                  <a:tcPr/>
                </a:tc>
                <a:tc>
                  <a:txBody>
                    <a:bodyPr/>
                    <a:lstStyle/>
                    <a:p>
                      <a:r>
                        <a:rPr lang="zh-CN" altLang="en-US" sz="1800" kern="1200" dirty="0">
                          <a:solidFill>
                            <a:schemeClr val="dk1"/>
                          </a:solidFill>
                          <a:highlight>
                            <a:srgbClr val="FFFF00"/>
                          </a:highlight>
                          <a:latin typeface="+mn-lt"/>
                          <a:ea typeface="微软雅黑" panose="020B0503020204020204" pitchFamily="34" charset="-122"/>
                          <a:cs typeface="+mn-cs"/>
                        </a:rPr>
                        <a:t>应用</a:t>
                      </a:r>
                      <a:r>
                        <a:rPr lang="en-US" altLang="zh-CN" sz="1800" kern="1200" dirty="0">
                          <a:solidFill>
                            <a:schemeClr val="dk1"/>
                          </a:solidFill>
                          <a:highlight>
                            <a:srgbClr val="FFFF00"/>
                          </a:highlight>
                          <a:latin typeface="+mn-lt"/>
                          <a:ea typeface="微软雅黑" panose="020B0503020204020204" pitchFamily="34" charset="-122"/>
                          <a:cs typeface="+mn-cs"/>
                        </a:rPr>
                        <a:t>@</a:t>
                      </a:r>
                      <a:r>
                        <a:rPr lang="en-US" altLang="zh-CN" sz="1800" kern="1200" dirty="0" err="1">
                          <a:solidFill>
                            <a:schemeClr val="dk1"/>
                          </a:solidFill>
                          <a:highlight>
                            <a:srgbClr val="FFFF00"/>
                          </a:highlight>
                          <a:latin typeface="+mn-lt"/>
                          <a:ea typeface="微软雅黑" panose="020B0503020204020204" pitchFamily="34" charset="-122"/>
                          <a:cs typeface="+mn-cs"/>
                        </a:rPr>
                        <a:t>RequestMapping</a:t>
                      </a:r>
                      <a:r>
                        <a:rPr lang="zh-CN" altLang="en-US" sz="1800" kern="1200" dirty="0">
                          <a:solidFill>
                            <a:schemeClr val="dk1"/>
                          </a:solidFill>
                          <a:highlight>
                            <a:srgbClr val="FFFF00"/>
                          </a:highlight>
                          <a:latin typeface="+mn-lt"/>
                          <a:ea typeface="微软雅黑" panose="020B0503020204020204" pitchFamily="34" charset="-122"/>
                          <a:cs typeface="+mn-cs"/>
                        </a:rPr>
                        <a:t>映射路径</a:t>
                      </a:r>
                      <a:endParaRPr lang="zh-CN" altLang="en-US" dirty="0">
                        <a:highlight>
                          <a:srgbClr val="FFFF00"/>
                        </a:highlight>
                        <a:ea typeface="微软雅黑" panose="020B0503020204020204" pitchFamily="34" charset="-122"/>
                      </a:endParaRPr>
                    </a:p>
                  </a:txBody>
                  <a:tcPr/>
                </a:tc>
                <a:extLst>
                  <a:ext uri="{0D108BD9-81ED-4DB2-BD59-A6C34878D82A}">
                    <a16:rowId xmlns:a16="http://schemas.microsoft.com/office/drawing/2014/main" val="10010"/>
                  </a:ext>
                </a:extLst>
              </a:tr>
              <a:tr h="371344">
                <a:tc>
                  <a:txBody>
                    <a:bodyPr/>
                    <a:lstStyle/>
                    <a:p>
                      <a:r>
                        <a:rPr lang="en-US" altLang="zh-CN" sz="1800" kern="1200">
                          <a:solidFill>
                            <a:schemeClr val="dk1"/>
                          </a:solidFill>
                          <a:latin typeface="+mn-lt"/>
                          <a:ea typeface="微软雅黑" panose="020B0503020204020204" pitchFamily="34" charset="-122"/>
                          <a:cs typeface="+mn-cs"/>
                        </a:rPr>
                        <a:t>shutdown</a:t>
                      </a:r>
                      <a:endParaRPr lang="zh-CN" altLang="en-US">
                        <a:ea typeface="微软雅黑" panose="020B0503020204020204" pitchFamily="34" charset="-122"/>
                      </a:endParaRPr>
                    </a:p>
                  </a:txBody>
                  <a:tcPr/>
                </a:tc>
                <a:tc>
                  <a:txBody>
                    <a:bodyPr/>
                    <a:lstStyle/>
                    <a:p>
                      <a:r>
                        <a:rPr lang="zh-CN" altLang="en-US" sz="1800" kern="1200" dirty="0">
                          <a:solidFill>
                            <a:schemeClr val="dk1"/>
                          </a:solidFill>
                          <a:latin typeface="+mn-lt"/>
                          <a:ea typeface="微软雅黑" panose="020B0503020204020204" pitchFamily="34" charset="-122"/>
                          <a:cs typeface="+mn-cs"/>
                        </a:rPr>
                        <a:t>关闭当前应用（默认关闭）</a:t>
                      </a:r>
                      <a:endParaRPr lang="zh-CN" altLang="en-US" dirty="0">
                        <a:ea typeface="微软雅黑" panose="020B0503020204020204" pitchFamily="34" charset="-122"/>
                      </a:endParaRPr>
                    </a:p>
                  </a:txBody>
                  <a:tcPr/>
                </a:tc>
                <a:extLst>
                  <a:ext uri="{0D108BD9-81ED-4DB2-BD59-A6C34878D82A}">
                    <a16:rowId xmlns:a16="http://schemas.microsoft.com/office/drawing/2014/main" val="10011"/>
                  </a:ext>
                </a:extLst>
              </a:tr>
              <a:tr h="371344">
                <a:tc>
                  <a:txBody>
                    <a:bodyPr/>
                    <a:lstStyle/>
                    <a:p>
                      <a:r>
                        <a:rPr lang="en-US" altLang="zh-CN" sz="1800" u="sng" kern="1200">
                          <a:solidFill>
                            <a:schemeClr val="dk1"/>
                          </a:solidFill>
                          <a:latin typeface="+mn-lt"/>
                          <a:ea typeface="微软雅黑" panose="020B0503020204020204" pitchFamily="34" charset="-122"/>
                          <a:cs typeface="+mn-cs"/>
                        </a:rPr>
                        <a:t>trace</a:t>
                      </a:r>
                      <a:endParaRPr lang="zh-CN" altLang="en-US" u="sng">
                        <a:ea typeface="微软雅黑" panose="020B0503020204020204" pitchFamily="34" charset="-122"/>
                      </a:endParaRPr>
                    </a:p>
                  </a:txBody>
                  <a:tcPr/>
                </a:tc>
                <a:tc>
                  <a:txBody>
                    <a:bodyPr/>
                    <a:lstStyle/>
                    <a:p>
                      <a:r>
                        <a:rPr lang="zh-CN" altLang="en-US" sz="1800" kern="1200" dirty="0">
                          <a:solidFill>
                            <a:schemeClr val="dk1"/>
                          </a:solidFill>
                          <a:highlight>
                            <a:srgbClr val="FFFF00"/>
                          </a:highlight>
                          <a:latin typeface="+mn-lt"/>
                          <a:ea typeface="微软雅黑" panose="020B0503020204020204" pitchFamily="34" charset="-122"/>
                          <a:cs typeface="+mn-cs"/>
                        </a:rPr>
                        <a:t>追踪信息（最新的</a:t>
                      </a:r>
                      <a:r>
                        <a:rPr lang="en-US" altLang="zh-CN" sz="1800" kern="1200" dirty="0">
                          <a:solidFill>
                            <a:schemeClr val="dk1"/>
                          </a:solidFill>
                          <a:highlight>
                            <a:srgbClr val="FFFF00"/>
                          </a:highlight>
                          <a:latin typeface="+mn-lt"/>
                          <a:ea typeface="微软雅黑" panose="020B0503020204020204" pitchFamily="34" charset="-122"/>
                          <a:cs typeface="+mn-cs"/>
                        </a:rPr>
                        <a:t>http</a:t>
                      </a:r>
                      <a:r>
                        <a:rPr lang="zh-CN" altLang="en-US" sz="1800" kern="1200" dirty="0">
                          <a:solidFill>
                            <a:schemeClr val="dk1"/>
                          </a:solidFill>
                          <a:highlight>
                            <a:srgbClr val="FFFF00"/>
                          </a:highlight>
                          <a:latin typeface="+mn-lt"/>
                          <a:ea typeface="微软雅黑" panose="020B0503020204020204" pitchFamily="34" charset="-122"/>
                          <a:cs typeface="+mn-cs"/>
                        </a:rPr>
                        <a:t>请求，记录你访问的每个信息</a:t>
                      </a:r>
                      <a:r>
                        <a:rPr lang="zh-CN" altLang="en-US" sz="1800" kern="1200" dirty="0">
                          <a:solidFill>
                            <a:schemeClr val="dk1"/>
                          </a:solidFill>
                          <a:latin typeface="+mn-lt"/>
                          <a:ea typeface="微软雅黑" panose="020B0503020204020204" pitchFamily="34" charset="-122"/>
                          <a:cs typeface="+mn-cs"/>
                        </a:rPr>
                        <a:t>）</a:t>
                      </a:r>
                      <a:endParaRPr lang="zh-CN" altLang="en-US" dirty="0">
                        <a:ea typeface="微软雅黑" panose="020B0503020204020204" pitchFamily="34" charset="-122"/>
                      </a:endParaRPr>
                    </a:p>
                  </a:txBody>
                  <a:tcPr/>
                </a:tc>
                <a:extLst>
                  <a:ext uri="{0D108BD9-81ED-4DB2-BD59-A6C34878D82A}">
                    <a16:rowId xmlns:a16="http://schemas.microsoft.com/office/drawing/2014/main" val="10012"/>
                  </a:ext>
                </a:extLst>
              </a:tr>
            </a:tbl>
          </a:graphicData>
        </a:graphic>
      </p:graphicFrame>
      <p:pic>
        <p:nvPicPr>
          <p:cNvPr id="2" name="图片 1">
            <a:extLst>
              <a:ext uri="{FF2B5EF4-FFF2-40B4-BE49-F238E27FC236}">
                <a16:creationId xmlns:a16="http://schemas.microsoft.com/office/drawing/2014/main" id="{7E57525A-F1E8-480E-8ABE-5741079EBFB2}"/>
              </a:ext>
            </a:extLst>
          </p:cNvPr>
          <p:cNvPicPr>
            <a:picLocks noChangeAspect="1"/>
          </p:cNvPicPr>
          <p:nvPr/>
        </p:nvPicPr>
        <p:blipFill>
          <a:blip r:embed="rId2"/>
          <a:stretch>
            <a:fillRect/>
          </a:stretch>
        </p:blipFill>
        <p:spPr>
          <a:xfrm>
            <a:off x="8040216" y="848039"/>
            <a:ext cx="2447619" cy="504762"/>
          </a:xfrm>
          <a:prstGeom prst="rect">
            <a:avLst/>
          </a:prstGeom>
        </p:spPr>
      </p:pic>
      <p:pic>
        <p:nvPicPr>
          <p:cNvPr id="5" name="图片 4">
            <a:extLst>
              <a:ext uri="{FF2B5EF4-FFF2-40B4-BE49-F238E27FC236}">
                <a16:creationId xmlns:a16="http://schemas.microsoft.com/office/drawing/2014/main" id="{E6813AEF-325F-4536-81F8-BF7C14112B74}"/>
              </a:ext>
            </a:extLst>
          </p:cNvPr>
          <p:cNvPicPr>
            <a:picLocks noChangeAspect="1"/>
          </p:cNvPicPr>
          <p:nvPr/>
        </p:nvPicPr>
        <p:blipFill>
          <a:blip r:embed="rId3"/>
          <a:stretch>
            <a:fillRect/>
          </a:stretch>
        </p:blipFill>
        <p:spPr>
          <a:xfrm>
            <a:off x="9588388" y="1538151"/>
            <a:ext cx="2380952" cy="1828571"/>
          </a:xfrm>
          <a:prstGeom prst="rect">
            <a:avLst/>
          </a:prstGeom>
        </p:spPr>
      </p:pic>
      <p:cxnSp>
        <p:nvCxnSpPr>
          <p:cNvPr id="9" name="直接箭头连接符 8">
            <a:extLst>
              <a:ext uri="{FF2B5EF4-FFF2-40B4-BE49-F238E27FC236}">
                <a16:creationId xmlns:a16="http://schemas.microsoft.com/office/drawing/2014/main" id="{633DC70D-DA8B-43B1-8113-AC3EA46F00DD}"/>
              </a:ext>
            </a:extLst>
          </p:cNvPr>
          <p:cNvCxnSpPr/>
          <p:nvPr/>
        </p:nvCxnSpPr>
        <p:spPr>
          <a:xfrm>
            <a:off x="9084005" y="1469676"/>
            <a:ext cx="36004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95F1C6A7-15EE-4F06-8D19-DA9C717ED962}"/>
              </a:ext>
            </a:extLst>
          </p:cNvPr>
          <p:cNvPicPr>
            <a:picLocks noChangeAspect="1"/>
          </p:cNvPicPr>
          <p:nvPr/>
        </p:nvPicPr>
        <p:blipFill>
          <a:blip r:embed="rId4"/>
          <a:stretch>
            <a:fillRect/>
          </a:stretch>
        </p:blipFill>
        <p:spPr>
          <a:xfrm>
            <a:off x="7896200" y="3457318"/>
            <a:ext cx="4073140" cy="1123810"/>
          </a:xfrm>
          <a:prstGeom prst="rect">
            <a:avLst/>
          </a:prstGeom>
        </p:spPr>
      </p:pic>
      <p:cxnSp>
        <p:nvCxnSpPr>
          <p:cNvPr id="12" name="直接箭头连接符 11">
            <a:extLst>
              <a:ext uri="{FF2B5EF4-FFF2-40B4-BE49-F238E27FC236}">
                <a16:creationId xmlns:a16="http://schemas.microsoft.com/office/drawing/2014/main" id="{072F4F66-688A-41CF-B7B2-AC57FD9A27AC}"/>
              </a:ext>
            </a:extLst>
          </p:cNvPr>
          <p:cNvCxnSpPr/>
          <p:nvPr/>
        </p:nvCxnSpPr>
        <p:spPr>
          <a:xfrm flipV="1">
            <a:off x="7320136" y="1469676"/>
            <a:ext cx="936104" cy="311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A2BB9CC4-4B30-4A83-8101-C30EA8AFE1DF}"/>
              </a:ext>
            </a:extLst>
          </p:cNvPr>
          <p:cNvPicPr>
            <a:picLocks noChangeAspect="1"/>
          </p:cNvPicPr>
          <p:nvPr/>
        </p:nvPicPr>
        <p:blipFill>
          <a:blip r:embed="rId5"/>
          <a:stretch>
            <a:fillRect/>
          </a:stretch>
        </p:blipFill>
        <p:spPr>
          <a:xfrm>
            <a:off x="8650506" y="4792415"/>
            <a:ext cx="3190476" cy="1919086"/>
          </a:xfrm>
          <a:prstGeom prst="rect">
            <a:avLst/>
          </a:prstGeom>
        </p:spPr>
      </p:pic>
      <p:cxnSp>
        <p:nvCxnSpPr>
          <p:cNvPr id="15" name="直接箭头连接符 14">
            <a:extLst>
              <a:ext uri="{FF2B5EF4-FFF2-40B4-BE49-F238E27FC236}">
                <a16:creationId xmlns:a16="http://schemas.microsoft.com/office/drawing/2014/main" id="{908A959A-BB33-40A2-A6D2-CB4C3FC19B9F}"/>
              </a:ext>
            </a:extLst>
          </p:cNvPr>
          <p:cNvCxnSpPr/>
          <p:nvPr/>
        </p:nvCxnSpPr>
        <p:spPr>
          <a:xfrm>
            <a:off x="8400256" y="4613963"/>
            <a:ext cx="144016" cy="308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7461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二、定制端点信息</a:t>
            </a:r>
          </a:p>
        </p:txBody>
      </p:sp>
      <p:sp>
        <p:nvSpPr>
          <p:cNvPr id="3" name="内容占位符 2"/>
          <p:cNvSpPr>
            <a:spLocks noGrp="1"/>
          </p:cNvSpPr>
          <p:nvPr>
            <p:ph idx="1"/>
          </p:nvPr>
        </p:nvSpPr>
        <p:spPr/>
        <p:txBody>
          <a:bodyPr>
            <a:normAutofit fontScale="77500" lnSpcReduction="20000"/>
          </a:bodyPr>
          <a:lstStyle/>
          <a:p>
            <a:pPr lvl="1"/>
            <a:r>
              <a:rPr lang="zh-CN" altLang="en-US" dirty="0"/>
              <a:t>定制端点一般通过</a:t>
            </a:r>
            <a:r>
              <a:rPr lang="en-US" altLang="zh-CN" dirty="0"/>
              <a:t>endpoints+</a:t>
            </a:r>
            <a:r>
              <a:rPr lang="zh-CN" altLang="en-US" dirty="0"/>
              <a:t>端点名</a:t>
            </a:r>
            <a:r>
              <a:rPr lang="en-US" altLang="zh-CN" dirty="0"/>
              <a:t>+</a:t>
            </a:r>
            <a:r>
              <a:rPr lang="zh-CN" altLang="en-US" dirty="0"/>
              <a:t>属性名来设置。</a:t>
            </a:r>
            <a:endParaRPr lang="en-US" altLang="zh-CN" dirty="0"/>
          </a:p>
          <a:p>
            <a:pPr marL="457200" lvl="1" indent="0">
              <a:buNone/>
            </a:pPr>
            <a:endParaRPr lang="en-US" altLang="zh-CN" dirty="0"/>
          </a:p>
          <a:p>
            <a:pPr lvl="1"/>
            <a:r>
              <a:rPr lang="zh-CN" altLang="en-US" dirty="0"/>
              <a:t>修改端点</a:t>
            </a:r>
            <a:r>
              <a:rPr lang="en-US" altLang="zh-CN" dirty="0"/>
              <a:t>id</a:t>
            </a:r>
            <a:r>
              <a:rPr lang="zh-CN" altLang="en-US" dirty="0"/>
              <a:t>（</a:t>
            </a:r>
            <a:r>
              <a:rPr lang="en-US" altLang="zh-CN" dirty="0"/>
              <a:t>endpoints.beans.id=</a:t>
            </a:r>
            <a:r>
              <a:rPr lang="en-US" altLang="zh-CN" dirty="0" err="1"/>
              <a:t>mybeans</a:t>
            </a:r>
            <a:r>
              <a:rPr lang="zh-CN" altLang="en-US" dirty="0"/>
              <a:t>）</a:t>
            </a:r>
            <a:endParaRPr lang="en-US" altLang="zh-CN" dirty="0"/>
          </a:p>
          <a:p>
            <a:pPr lvl="1"/>
            <a:r>
              <a:rPr lang="zh-CN" altLang="en-US" dirty="0">
                <a:highlight>
                  <a:srgbClr val="FFFF00"/>
                </a:highlight>
              </a:rPr>
              <a:t>开启远程应用关闭功能（</a:t>
            </a:r>
            <a:r>
              <a:rPr lang="en-US" altLang="zh-CN" dirty="0" err="1">
                <a:highlight>
                  <a:srgbClr val="FFFF00"/>
                </a:highlight>
              </a:rPr>
              <a:t>endpoints.shutdown.enabled</a:t>
            </a:r>
            <a:r>
              <a:rPr lang="en-US" altLang="zh-CN" dirty="0">
                <a:highlight>
                  <a:srgbClr val="FFFF00"/>
                </a:highlight>
              </a:rPr>
              <a:t>=true</a:t>
            </a:r>
            <a:r>
              <a:rPr lang="zh-CN" altLang="en-US" dirty="0">
                <a:highlight>
                  <a:srgbClr val="FFFF00"/>
                </a:highlight>
              </a:rPr>
              <a:t>）（然后发个</a:t>
            </a:r>
            <a:r>
              <a:rPr lang="en-US" altLang="zh-CN" dirty="0">
                <a:highlight>
                  <a:srgbClr val="FFFF00"/>
                </a:highlight>
              </a:rPr>
              <a:t>post</a:t>
            </a:r>
            <a:r>
              <a:rPr lang="zh-CN" altLang="en-US" dirty="0">
                <a:highlight>
                  <a:srgbClr val="FFFF00"/>
                </a:highlight>
              </a:rPr>
              <a:t>请求）</a:t>
            </a:r>
            <a:endParaRPr lang="en-US" altLang="zh-CN" dirty="0">
              <a:highlight>
                <a:srgbClr val="FFFF00"/>
              </a:highlight>
            </a:endParaRPr>
          </a:p>
          <a:p>
            <a:pPr marL="457200" lvl="1" indent="0">
              <a:buNone/>
            </a:pPr>
            <a:endParaRPr lang="en-US" altLang="zh-CN" dirty="0">
              <a:highlight>
                <a:srgbClr val="FFFF00"/>
              </a:highlight>
            </a:endParaRPr>
          </a:p>
          <a:p>
            <a:pPr marL="457200" lvl="1" indent="0">
              <a:buNone/>
            </a:pPr>
            <a:endParaRPr lang="en-US" altLang="zh-CN" dirty="0">
              <a:highlight>
                <a:srgbClr val="FFFF00"/>
              </a:highlight>
            </a:endParaRPr>
          </a:p>
          <a:p>
            <a:pPr lvl="1"/>
            <a:r>
              <a:rPr lang="zh-CN" altLang="en-US" dirty="0">
                <a:highlight>
                  <a:srgbClr val="FFFF00"/>
                </a:highlight>
              </a:rPr>
              <a:t>关闭端点（</a:t>
            </a:r>
            <a:r>
              <a:rPr lang="en-US" altLang="zh-CN" dirty="0" err="1">
                <a:highlight>
                  <a:srgbClr val="FFFF00"/>
                </a:highlight>
              </a:rPr>
              <a:t>endpoints.beans.enabled</a:t>
            </a:r>
            <a:r>
              <a:rPr lang="en-US" altLang="zh-CN" dirty="0">
                <a:highlight>
                  <a:srgbClr val="FFFF00"/>
                </a:highlight>
              </a:rPr>
              <a:t>=false</a:t>
            </a:r>
            <a:r>
              <a:rPr lang="zh-CN" altLang="en-US" dirty="0">
                <a:highlight>
                  <a:srgbClr val="FFFF00"/>
                </a:highlight>
              </a:rPr>
              <a:t>）（这样的话，</a:t>
            </a:r>
            <a:r>
              <a:rPr lang="en-US" altLang="zh-CN" dirty="0">
                <a:highlight>
                  <a:srgbClr val="FFFF00"/>
                </a:highlight>
              </a:rPr>
              <a:t>beans</a:t>
            </a:r>
            <a:r>
              <a:rPr lang="zh-CN" altLang="en-US" dirty="0">
                <a:highlight>
                  <a:srgbClr val="FFFF00"/>
                </a:highlight>
              </a:rPr>
              <a:t>端点就不能被访问）</a:t>
            </a:r>
            <a:endParaRPr lang="en-US" altLang="zh-CN" dirty="0">
              <a:highlight>
                <a:srgbClr val="FFFF00"/>
              </a:highlight>
            </a:endParaRPr>
          </a:p>
          <a:p>
            <a:pPr lvl="1"/>
            <a:r>
              <a:rPr lang="zh-CN" altLang="en-US" dirty="0"/>
              <a:t>开启所需端点</a:t>
            </a:r>
            <a:endParaRPr lang="en-US" altLang="zh-CN" dirty="0"/>
          </a:p>
          <a:p>
            <a:pPr lvl="2"/>
            <a:r>
              <a:rPr lang="en-US" altLang="zh-CN" dirty="0" err="1"/>
              <a:t>endpoints.enabled</a:t>
            </a:r>
            <a:r>
              <a:rPr lang="en-US" altLang="zh-CN" dirty="0"/>
              <a:t>=false</a:t>
            </a:r>
            <a:r>
              <a:rPr lang="zh-CN" altLang="en-US" dirty="0"/>
              <a:t>（</a:t>
            </a:r>
            <a:r>
              <a:rPr lang="zh-CN" altLang="en-US" dirty="0">
                <a:highlight>
                  <a:srgbClr val="FFFF00"/>
                </a:highlight>
              </a:rPr>
              <a:t>关闭所有的端点访问</a:t>
            </a:r>
            <a:r>
              <a:rPr lang="zh-CN" altLang="en-US" dirty="0"/>
              <a:t>）</a:t>
            </a:r>
            <a:endParaRPr lang="en-US" altLang="zh-CN" dirty="0"/>
          </a:p>
          <a:p>
            <a:pPr lvl="2"/>
            <a:r>
              <a:rPr lang="en-US" altLang="zh-CN" dirty="0" err="1"/>
              <a:t>endpoints.beans.enabled</a:t>
            </a:r>
            <a:r>
              <a:rPr lang="en-US" altLang="zh-CN" dirty="0"/>
              <a:t>=true</a:t>
            </a:r>
            <a:r>
              <a:rPr lang="zh-CN" altLang="en-US" dirty="0"/>
              <a:t>（</a:t>
            </a:r>
            <a:r>
              <a:rPr lang="zh-CN" altLang="en-US" dirty="0">
                <a:highlight>
                  <a:srgbClr val="FFFF00"/>
                </a:highlight>
              </a:rPr>
              <a:t>在关闭所有后，开启单个端点</a:t>
            </a:r>
            <a:r>
              <a:rPr lang="zh-CN" altLang="en-US" dirty="0"/>
              <a:t>）</a:t>
            </a:r>
            <a:endParaRPr lang="en-US" altLang="zh-CN" dirty="0"/>
          </a:p>
          <a:p>
            <a:pPr lvl="1"/>
            <a:r>
              <a:rPr lang="zh-CN" altLang="en-US" dirty="0"/>
              <a:t>定制端点访问根路径</a:t>
            </a:r>
          </a:p>
          <a:p>
            <a:pPr lvl="2"/>
            <a:r>
              <a:rPr lang="en-US" altLang="zh-CN" dirty="0" err="1"/>
              <a:t>management.context</a:t>
            </a:r>
            <a:r>
              <a:rPr lang="en-US" altLang="zh-CN" dirty="0"/>
              <a:t>-path=/manage</a:t>
            </a:r>
            <a:r>
              <a:rPr lang="zh-CN" altLang="en-US" dirty="0"/>
              <a:t>（</a:t>
            </a:r>
            <a:r>
              <a:rPr lang="zh-CN" altLang="en-US" dirty="0">
                <a:highlight>
                  <a:srgbClr val="FFFF00"/>
                </a:highlight>
              </a:rPr>
              <a:t>所有的端点访问路径都要加上</a:t>
            </a:r>
            <a:r>
              <a:rPr lang="en-US" altLang="zh-CN" dirty="0">
                <a:highlight>
                  <a:srgbClr val="FFFF00"/>
                </a:highlight>
              </a:rPr>
              <a:t>/manage,</a:t>
            </a:r>
            <a:r>
              <a:rPr lang="zh-CN" altLang="en-US" dirty="0">
                <a:highlight>
                  <a:srgbClr val="FFFF00"/>
                </a:highlight>
              </a:rPr>
              <a:t>这个可以结合</a:t>
            </a:r>
            <a:r>
              <a:rPr lang="en-US" altLang="zh-CN" dirty="0" err="1">
                <a:highlight>
                  <a:srgbClr val="FFFF00"/>
                </a:highlight>
              </a:rPr>
              <a:t>springsecurity</a:t>
            </a:r>
            <a:r>
              <a:rPr lang="zh-CN" altLang="en-US" dirty="0">
                <a:highlight>
                  <a:srgbClr val="FFFF00"/>
                </a:highlight>
              </a:rPr>
              <a:t>进行权限控制</a:t>
            </a:r>
            <a:r>
              <a:rPr lang="zh-CN" altLang="en-US" dirty="0"/>
              <a:t>）</a:t>
            </a:r>
            <a:endParaRPr lang="en-US" altLang="zh-CN" dirty="0"/>
          </a:p>
          <a:p>
            <a:pPr lvl="1"/>
            <a:r>
              <a:rPr lang="zh-CN" altLang="en-US" dirty="0"/>
              <a:t>关闭</a:t>
            </a:r>
            <a:r>
              <a:rPr lang="en-US" altLang="zh-CN" dirty="0"/>
              <a:t>http</a:t>
            </a:r>
            <a:r>
              <a:rPr lang="zh-CN" altLang="en-US" dirty="0"/>
              <a:t>端点</a:t>
            </a:r>
          </a:p>
          <a:p>
            <a:pPr lvl="2"/>
            <a:r>
              <a:rPr lang="en-US" altLang="zh-CN" dirty="0" err="1"/>
              <a:t>management.port</a:t>
            </a:r>
            <a:r>
              <a:rPr lang="en-US" altLang="zh-CN" dirty="0"/>
              <a:t>=8181</a:t>
            </a:r>
            <a:r>
              <a:rPr lang="zh-CN" altLang="en-US" dirty="0"/>
              <a:t> （</a:t>
            </a:r>
            <a:r>
              <a:rPr lang="zh-CN" altLang="en-US" dirty="0">
                <a:highlight>
                  <a:srgbClr val="FFFF00"/>
                </a:highlight>
              </a:rPr>
              <a:t>更换管理端点的端口）</a:t>
            </a:r>
            <a:endParaRPr lang="en-US" altLang="zh-CN" dirty="0"/>
          </a:p>
          <a:p>
            <a:pPr lvl="2"/>
            <a:r>
              <a:rPr lang="en-US" altLang="zh-CN" dirty="0" err="1"/>
              <a:t>Management.port</a:t>
            </a:r>
            <a:r>
              <a:rPr lang="en-US" altLang="zh-CN" dirty="0"/>
              <a:t>=-1</a:t>
            </a:r>
            <a:r>
              <a:rPr lang="zh-CN" altLang="en-US" dirty="0">
                <a:highlight>
                  <a:srgbClr val="FFFF00"/>
                </a:highlight>
              </a:rPr>
              <a:t>禁用管理端口</a:t>
            </a:r>
            <a:endParaRPr lang="en-US" altLang="zh-CN" dirty="0">
              <a:highlight>
                <a:srgbClr val="FFFF00"/>
              </a:highlight>
            </a:endParaRPr>
          </a:p>
          <a:p>
            <a:pPr lvl="1"/>
            <a:endParaRPr lang="en-US" altLang="zh-CN" dirty="0"/>
          </a:p>
          <a:p>
            <a:pPr marL="0" indent="0">
              <a:buNone/>
            </a:pPr>
            <a:endParaRPr lang="en-US" altLang="zh-CN" dirty="0"/>
          </a:p>
          <a:p>
            <a:endParaRPr lang="zh-CN" altLang="en-US" dirty="0"/>
          </a:p>
        </p:txBody>
      </p:sp>
      <p:pic>
        <p:nvPicPr>
          <p:cNvPr id="4" name="图片 3">
            <a:extLst>
              <a:ext uri="{FF2B5EF4-FFF2-40B4-BE49-F238E27FC236}">
                <a16:creationId xmlns:a16="http://schemas.microsoft.com/office/drawing/2014/main" id="{458A0640-0062-491C-B564-007B12B38677}"/>
              </a:ext>
            </a:extLst>
          </p:cNvPr>
          <p:cNvPicPr>
            <a:picLocks noChangeAspect="1"/>
          </p:cNvPicPr>
          <p:nvPr/>
        </p:nvPicPr>
        <p:blipFill>
          <a:blip r:embed="rId3"/>
          <a:stretch>
            <a:fillRect/>
          </a:stretch>
        </p:blipFill>
        <p:spPr>
          <a:xfrm>
            <a:off x="8112224" y="3337254"/>
            <a:ext cx="3228571" cy="447619"/>
          </a:xfrm>
          <a:prstGeom prst="rect">
            <a:avLst/>
          </a:prstGeom>
        </p:spPr>
      </p:pic>
      <p:sp>
        <p:nvSpPr>
          <p:cNvPr id="5" name="文本框 4">
            <a:extLst>
              <a:ext uri="{FF2B5EF4-FFF2-40B4-BE49-F238E27FC236}">
                <a16:creationId xmlns:a16="http://schemas.microsoft.com/office/drawing/2014/main" id="{1B86D853-0D8D-409A-B8E1-D54D55FF21F2}"/>
              </a:ext>
            </a:extLst>
          </p:cNvPr>
          <p:cNvSpPr txBox="1"/>
          <p:nvPr/>
        </p:nvSpPr>
        <p:spPr>
          <a:xfrm>
            <a:off x="479376" y="1285856"/>
            <a:ext cx="746166" cy="523220"/>
          </a:xfrm>
          <a:prstGeom prst="rect">
            <a:avLst/>
          </a:prstGeom>
          <a:noFill/>
        </p:spPr>
        <p:txBody>
          <a:bodyPr wrap="none" rtlCol="0">
            <a:spAutoFit/>
          </a:bodyPr>
          <a:lstStyle/>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111</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 name="图片 5">
            <a:extLst>
              <a:ext uri="{FF2B5EF4-FFF2-40B4-BE49-F238E27FC236}">
                <a16:creationId xmlns:a16="http://schemas.microsoft.com/office/drawing/2014/main" id="{52D76DF3-0A49-4884-B065-B7B01CD729AD}"/>
              </a:ext>
            </a:extLst>
          </p:cNvPr>
          <p:cNvPicPr>
            <a:picLocks noChangeAspect="1"/>
          </p:cNvPicPr>
          <p:nvPr/>
        </p:nvPicPr>
        <p:blipFill>
          <a:blip r:embed="rId4"/>
          <a:stretch>
            <a:fillRect/>
          </a:stretch>
        </p:blipFill>
        <p:spPr>
          <a:xfrm>
            <a:off x="1055440" y="2380576"/>
            <a:ext cx="2742857" cy="323810"/>
          </a:xfrm>
          <a:prstGeom prst="rect">
            <a:avLst/>
          </a:prstGeom>
        </p:spPr>
      </p:pic>
      <p:pic>
        <p:nvPicPr>
          <p:cNvPr id="8" name="图片 7">
            <a:extLst>
              <a:ext uri="{FF2B5EF4-FFF2-40B4-BE49-F238E27FC236}">
                <a16:creationId xmlns:a16="http://schemas.microsoft.com/office/drawing/2014/main" id="{24FED840-D1D6-4976-A976-7645CE12AF38}"/>
              </a:ext>
            </a:extLst>
          </p:cNvPr>
          <p:cNvPicPr>
            <a:picLocks noChangeAspect="1"/>
          </p:cNvPicPr>
          <p:nvPr/>
        </p:nvPicPr>
        <p:blipFill>
          <a:blip r:embed="rId5"/>
          <a:stretch>
            <a:fillRect/>
          </a:stretch>
        </p:blipFill>
        <p:spPr>
          <a:xfrm>
            <a:off x="3935760" y="2380576"/>
            <a:ext cx="4866667" cy="257143"/>
          </a:xfrm>
          <a:prstGeom prst="rect">
            <a:avLst/>
          </a:prstGeom>
        </p:spPr>
      </p:pic>
      <p:cxnSp>
        <p:nvCxnSpPr>
          <p:cNvPr id="10" name="直接箭头连接符 9">
            <a:extLst>
              <a:ext uri="{FF2B5EF4-FFF2-40B4-BE49-F238E27FC236}">
                <a16:creationId xmlns:a16="http://schemas.microsoft.com/office/drawing/2014/main" id="{344A296D-BE0C-49C0-8AB4-53CDB08E3151}"/>
              </a:ext>
            </a:extLst>
          </p:cNvPr>
          <p:cNvCxnSpPr/>
          <p:nvPr/>
        </p:nvCxnSpPr>
        <p:spPr>
          <a:xfrm>
            <a:off x="3503712" y="2542481"/>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373B2108-301E-442E-9CCA-1652AFD10470}"/>
              </a:ext>
            </a:extLst>
          </p:cNvPr>
          <p:cNvPicPr>
            <a:picLocks noChangeAspect="1"/>
          </p:cNvPicPr>
          <p:nvPr/>
        </p:nvPicPr>
        <p:blipFill>
          <a:blip r:embed="rId6"/>
          <a:stretch>
            <a:fillRect/>
          </a:stretch>
        </p:blipFill>
        <p:spPr>
          <a:xfrm>
            <a:off x="1225542" y="1777933"/>
            <a:ext cx="7285714" cy="266667"/>
          </a:xfrm>
          <a:prstGeom prst="rect">
            <a:avLst/>
          </a:prstGeom>
        </p:spPr>
      </p:pic>
      <p:pic>
        <p:nvPicPr>
          <p:cNvPr id="12" name="图片 11">
            <a:extLst>
              <a:ext uri="{FF2B5EF4-FFF2-40B4-BE49-F238E27FC236}">
                <a16:creationId xmlns:a16="http://schemas.microsoft.com/office/drawing/2014/main" id="{60437F18-6FC1-4B6B-9A02-2DFFDA386384}"/>
              </a:ext>
            </a:extLst>
          </p:cNvPr>
          <p:cNvPicPr>
            <a:picLocks noChangeAspect="1"/>
          </p:cNvPicPr>
          <p:nvPr/>
        </p:nvPicPr>
        <p:blipFill>
          <a:blip r:embed="rId7"/>
          <a:stretch>
            <a:fillRect/>
          </a:stretch>
        </p:blipFill>
        <p:spPr>
          <a:xfrm>
            <a:off x="4583832" y="5358333"/>
            <a:ext cx="2600000" cy="390476"/>
          </a:xfrm>
          <a:prstGeom prst="rect">
            <a:avLst/>
          </a:prstGeom>
        </p:spPr>
      </p:pic>
      <p:pic>
        <p:nvPicPr>
          <p:cNvPr id="17" name="图片 16">
            <a:extLst>
              <a:ext uri="{FF2B5EF4-FFF2-40B4-BE49-F238E27FC236}">
                <a16:creationId xmlns:a16="http://schemas.microsoft.com/office/drawing/2014/main" id="{C4F25E29-D4D4-4C24-8F5B-FADC7C0D5272}"/>
              </a:ext>
            </a:extLst>
          </p:cNvPr>
          <p:cNvPicPr>
            <a:picLocks noChangeAspect="1"/>
          </p:cNvPicPr>
          <p:nvPr/>
        </p:nvPicPr>
        <p:blipFill>
          <a:blip r:embed="rId8"/>
          <a:stretch>
            <a:fillRect/>
          </a:stretch>
        </p:blipFill>
        <p:spPr>
          <a:xfrm>
            <a:off x="6395703" y="5835700"/>
            <a:ext cx="2638095" cy="400000"/>
          </a:xfrm>
          <a:prstGeom prst="rect">
            <a:avLst/>
          </a:prstGeom>
        </p:spPr>
      </p:pic>
      <p:cxnSp>
        <p:nvCxnSpPr>
          <p:cNvPr id="19" name="直接箭头连接符 18">
            <a:extLst>
              <a:ext uri="{FF2B5EF4-FFF2-40B4-BE49-F238E27FC236}">
                <a16:creationId xmlns:a16="http://schemas.microsoft.com/office/drawing/2014/main" id="{E1C46189-484D-4E7F-A326-9983B35C10AA}"/>
              </a:ext>
            </a:extLst>
          </p:cNvPr>
          <p:cNvCxnSpPr/>
          <p:nvPr/>
        </p:nvCxnSpPr>
        <p:spPr>
          <a:xfrm>
            <a:off x="3798297" y="5301208"/>
            <a:ext cx="281479"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5132C9F-587E-402B-BD18-5B36FCAC4496}"/>
              </a:ext>
            </a:extLst>
          </p:cNvPr>
          <p:cNvCxnSpPr/>
          <p:nvPr/>
        </p:nvCxnSpPr>
        <p:spPr>
          <a:xfrm>
            <a:off x="4223792" y="5949280"/>
            <a:ext cx="2664296" cy="194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405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FDD2CBC-2DE1-4C52-A3C6-078D015A6DE5}"/>
              </a:ext>
            </a:extLst>
          </p:cNvPr>
          <p:cNvSpPr txBox="1"/>
          <p:nvPr/>
        </p:nvSpPr>
        <p:spPr>
          <a:xfrm>
            <a:off x="335360" y="836712"/>
            <a:ext cx="765979" cy="523220"/>
          </a:xfrm>
          <a:prstGeom prst="rect">
            <a:avLst/>
          </a:prstGeom>
          <a:noFill/>
        </p:spPr>
        <p:txBody>
          <a:bodyPr wrap="none" rtlCol="0">
            <a:spAutoFit/>
          </a:bodyPr>
          <a:lstStyle/>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112</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a:extLst>
              <a:ext uri="{FF2B5EF4-FFF2-40B4-BE49-F238E27FC236}">
                <a16:creationId xmlns:a16="http://schemas.microsoft.com/office/drawing/2014/main" id="{0F02A947-9FAD-424A-979E-90D1FB285145}"/>
              </a:ext>
            </a:extLst>
          </p:cNvPr>
          <p:cNvPicPr>
            <a:picLocks noChangeAspect="1"/>
          </p:cNvPicPr>
          <p:nvPr/>
        </p:nvPicPr>
        <p:blipFill>
          <a:blip r:embed="rId2"/>
          <a:stretch>
            <a:fillRect/>
          </a:stretch>
        </p:blipFill>
        <p:spPr>
          <a:xfrm>
            <a:off x="335360" y="1359932"/>
            <a:ext cx="4314286" cy="3733333"/>
          </a:xfrm>
          <a:prstGeom prst="rect">
            <a:avLst/>
          </a:prstGeom>
        </p:spPr>
      </p:pic>
      <p:sp>
        <p:nvSpPr>
          <p:cNvPr id="6" name="文本框 5">
            <a:extLst>
              <a:ext uri="{FF2B5EF4-FFF2-40B4-BE49-F238E27FC236}">
                <a16:creationId xmlns:a16="http://schemas.microsoft.com/office/drawing/2014/main" id="{49528290-DE49-49B8-A48A-98328EA73EAC}"/>
              </a:ext>
            </a:extLst>
          </p:cNvPr>
          <p:cNvSpPr txBox="1"/>
          <p:nvPr/>
        </p:nvSpPr>
        <p:spPr>
          <a:xfrm>
            <a:off x="4649646" y="914409"/>
            <a:ext cx="6478055" cy="461665"/>
          </a:xfrm>
          <a:prstGeom prst="rect">
            <a:avLst/>
          </a:prstGeom>
          <a:noFill/>
        </p:spPr>
        <p:txBody>
          <a:bodyPr wrap="none" rtlCol="0">
            <a:spAutoFit/>
          </a:bodyPr>
          <a:lstStyle/>
          <a:p>
            <a:r>
              <a:rPr lang="zh-CN" altLang="en-US" sz="12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如何自定义健康状态检查（就是访问</a:t>
            </a:r>
            <a:r>
              <a:rPr lang="en-US" altLang="zh-CN" sz="1200" b="1" dirty="0" err="1">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ip</a:t>
            </a:r>
            <a:r>
              <a:rPr lang="en-US" altLang="zh-CN" sz="12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12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端口号）</a:t>
            </a:r>
            <a:r>
              <a:rPr lang="en-US" altLang="zh-CN" sz="12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/manage/health</a:t>
            </a:r>
            <a:r>
              <a:rPr lang="zh-CN" altLang="en-US" sz="12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可以把你的</a:t>
            </a:r>
            <a:r>
              <a:rPr lang="en-US" altLang="zh-CN" sz="1200" b="1" dirty="0" err="1">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redis</a:t>
            </a:r>
            <a:r>
              <a:rPr lang="zh-CN" altLang="en-US" sz="12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之类的信息</a:t>
            </a:r>
            <a:endParaRPr lang="en-US" altLang="zh-CN" sz="12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12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展示出来。</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 name="图片 7">
            <a:extLst>
              <a:ext uri="{FF2B5EF4-FFF2-40B4-BE49-F238E27FC236}">
                <a16:creationId xmlns:a16="http://schemas.microsoft.com/office/drawing/2014/main" id="{812436C5-DA78-4A3A-A6D2-D787A6FC3B4B}"/>
              </a:ext>
            </a:extLst>
          </p:cNvPr>
          <p:cNvPicPr>
            <a:picLocks noChangeAspect="1"/>
          </p:cNvPicPr>
          <p:nvPr/>
        </p:nvPicPr>
        <p:blipFill>
          <a:blip r:embed="rId3"/>
          <a:stretch>
            <a:fillRect/>
          </a:stretch>
        </p:blipFill>
        <p:spPr>
          <a:xfrm>
            <a:off x="4797514" y="1404726"/>
            <a:ext cx="6295238" cy="2219048"/>
          </a:xfrm>
          <a:prstGeom prst="rect">
            <a:avLst/>
          </a:prstGeom>
        </p:spPr>
      </p:pic>
      <p:pic>
        <p:nvPicPr>
          <p:cNvPr id="9" name="图片 8">
            <a:extLst>
              <a:ext uri="{FF2B5EF4-FFF2-40B4-BE49-F238E27FC236}">
                <a16:creationId xmlns:a16="http://schemas.microsoft.com/office/drawing/2014/main" id="{E2D89B2D-686D-445A-BF6A-39BCF99011F5}"/>
              </a:ext>
            </a:extLst>
          </p:cNvPr>
          <p:cNvPicPr>
            <a:picLocks noChangeAspect="1"/>
          </p:cNvPicPr>
          <p:nvPr/>
        </p:nvPicPr>
        <p:blipFill>
          <a:blip r:embed="rId4"/>
          <a:stretch>
            <a:fillRect/>
          </a:stretch>
        </p:blipFill>
        <p:spPr>
          <a:xfrm>
            <a:off x="4511824" y="4077072"/>
            <a:ext cx="7866667" cy="2590476"/>
          </a:xfrm>
          <a:prstGeom prst="rect">
            <a:avLst/>
          </a:prstGeom>
        </p:spPr>
      </p:pic>
      <p:cxnSp>
        <p:nvCxnSpPr>
          <p:cNvPr id="11" name="直接箭头连接符 10">
            <a:extLst>
              <a:ext uri="{FF2B5EF4-FFF2-40B4-BE49-F238E27FC236}">
                <a16:creationId xmlns:a16="http://schemas.microsoft.com/office/drawing/2014/main" id="{01E8C0D1-AEBF-420C-BC25-E67FA469821F}"/>
              </a:ext>
            </a:extLst>
          </p:cNvPr>
          <p:cNvCxnSpPr/>
          <p:nvPr/>
        </p:nvCxnSpPr>
        <p:spPr>
          <a:xfrm flipV="1">
            <a:off x="3359696" y="2636912"/>
            <a:ext cx="1656184"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E4F6FE2-3161-47A9-BE5A-71D8B9822566}"/>
              </a:ext>
            </a:extLst>
          </p:cNvPr>
          <p:cNvCxnSpPr/>
          <p:nvPr/>
        </p:nvCxnSpPr>
        <p:spPr>
          <a:xfrm flipH="1">
            <a:off x="9048328" y="3623774"/>
            <a:ext cx="1152128" cy="1716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9076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8754F-F1DB-4C6D-8C16-BA83B5A41320}"/>
              </a:ext>
            </a:extLst>
          </p:cNvPr>
          <p:cNvSpPr>
            <a:spLocks noGrp="1"/>
          </p:cNvSpPr>
          <p:nvPr>
            <p:ph type="title"/>
          </p:nvPr>
        </p:nvSpPr>
        <p:spPr/>
        <p:txBody>
          <a:bodyPr/>
          <a:lstStyle/>
          <a:p>
            <a:r>
              <a:rPr lang="zh-CN" altLang="en-US" dirty="0"/>
              <a:t>自定义健康状态指示器</a:t>
            </a:r>
          </a:p>
        </p:txBody>
      </p:sp>
      <p:pic>
        <p:nvPicPr>
          <p:cNvPr id="4" name="图片 3">
            <a:extLst>
              <a:ext uri="{FF2B5EF4-FFF2-40B4-BE49-F238E27FC236}">
                <a16:creationId xmlns:a16="http://schemas.microsoft.com/office/drawing/2014/main" id="{552F8DD7-02AD-476F-8E69-AABD63DEE3E7}"/>
              </a:ext>
            </a:extLst>
          </p:cNvPr>
          <p:cNvPicPr>
            <a:picLocks noChangeAspect="1"/>
          </p:cNvPicPr>
          <p:nvPr/>
        </p:nvPicPr>
        <p:blipFill>
          <a:blip r:embed="rId2"/>
          <a:stretch>
            <a:fillRect/>
          </a:stretch>
        </p:blipFill>
        <p:spPr>
          <a:xfrm>
            <a:off x="479376" y="2067095"/>
            <a:ext cx="10714286" cy="2723809"/>
          </a:xfrm>
          <a:prstGeom prst="rect">
            <a:avLst/>
          </a:prstGeom>
        </p:spPr>
      </p:pic>
    </p:spTree>
    <p:extLst>
      <p:ext uri="{BB962C8B-B14F-4D97-AF65-F5344CB8AC3E}">
        <p14:creationId xmlns:p14="http://schemas.microsoft.com/office/powerpoint/2010/main" val="7649146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EECDDD-B9FF-4FE6-B3A6-544E4D0CD32F}"/>
              </a:ext>
            </a:extLst>
          </p:cNvPr>
          <p:cNvSpPr>
            <a:spLocks noGrp="1"/>
          </p:cNvSpPr>
          <p:nvPr>
            <p:ph type="title"/>
          </p:nvPr>
        </p:nvSpPr>
        <p:spPr/>
        <p:txBody>
          <a:bodyPr/>
          <a:lstStyle/>
          <a:p>
            <a:r>
              <a:rPr lang="zh-CN" altLang="en-US" dirty="0"/>
              <a:t>缓存的原理</a:t>
            </a:r>
            <a:r>
              <a:rPr lang="zh-CN" altLang="en-US" dirty="0">
                <a:highlight>
                  <a:srgbClr val="FFFF00"/>
                </a:highlight>
              </a:rPr>
              <a:t>大致</a:t>
            </a:r>
          </a:p>
        </p:txBody>
      </p:sp>
      <p:sp>
        <p:nvSpPr>
          <p:cNvPr id="3" name="内容占位符 2">
            <a:extLst>
              <a:ext uri="{FF2B5EF4-FFF2-40B4-BE49-F238E27FC236}">
                <a16:creationId xmlns:a16="http://schemas.microsoft.com/office/drawing/2014/main" id="{ABF1800C-F156-4FEB-9AE9-8E31A2A70E16}"/>
              </a:ext>
            </a:extLst>
          </p:cNvPr>
          <p:cNvSpPr>
            <a:spLocks noGrp="1"/>
          </p:cNvSpPr>
          <p:nvPr>
            <p:ph idx="1"/>
          </p:nvPr>
        </p:nvSpPr>
        <p:spPr>
          <a:xfrm>
            <a:off x="609600" y="2060848"/>
            <a:ext cx="10972800" cy="4525963"/>
          </a:xfrm>
        </p:spPr>
        <p:txBody>
          <a:bodyPr/>
          <a:lstStyle/>
          <a:p>
            <a:r>
              <a:rPr lang="en-US" altLang="zh-CN" dirty="0"/>
              <a:t>1</a:t>
            </a:r>
            <a:r>
              <a:rPr lang="zh-CN" altLang="en-US" dirty="0"/>
              <a:t>自动配置类：</a:t>
            </a:r>
            <a:r>
              <a:rPr lang="en-US" altLang="zh-CN" dirty="0" err="1"/>
              <a:t>CacheAutoConfiguration</a:t>
            </a:r>
            <a:endParaRPr lang="en-US" altLang="zh-CN" dirty="0"/>
          </a:p>
          <a:p>
            <a:r>
              <a:rPr lang="en-US" altLang="zh-CN" dirty="0"/>
              <a:t>2</a:t>
            </a:r>
            <a:r>
              <a:rPr lang="zh-CN" altLang="en-US" dirty="0"/>
              <a:t>缓存配置类</a:t>
            </a:r>
            <a:endParaRPr lang="en-US" altLang="zh-CN" dirty="0"/>
          </a:p>
          <a:p>
            <a:endParaRPr lang="en-US" altLang="zh-CN" dirty="0"/>
          </a:p>
          <a:p>
            <a:r>
              <a:rPr lang="en-US" altLang="zh-CN" dirty="0"/>
              <a:t>3</a:t>
            </a:r>
            <a:r>
              <a:rPr lang="zh-CN" altLang="en-US" dirty="0"/>
              <a:t>那个配置类默认生效</a:t>
            </a:r>
            <a:r>
              <a:rPr lang="en-US" altLang="zh-CN" dirty="0"/>
              <a:t>:</a:t>
            </a:r>
            <a:r>
              <a:rPr lang="en-US" altLang="zh-CN" dirty="0" err="1"/>
              <a:t>simpleCacheConfiguration</a:t>
            </a:r>
            <a:endParaRPr lang="en-US" altLang="zh-CN" dirty="0"/>
          </a:p>
          <a:p>
            <a:r>
              <a:rPr lang="en-US" altLang="zh-CN" dirty="0"/>
              <a:t>4.</a:t>
            </a:r>
            <a:r>
              <a:rPr lang="zh-CN" altLang="en-US" dirty="0"/>
              <a:t>给容器中注册了一个</a:t>
            </a:r>
            <a:r>
              <a:rPr lang="en-US" altLang="zh-CN" dirty="0" err="1"/>
              <a:t>CacheManager:ConcurrentMapCacheManager</a:t>
            </a:r>
            <a:endParaRPr lang="en-US" altLang="zh-CN" dirty="0"/>
          </a:p>
          <a:p>
            <a:r>
              <a:rPr lang="en-US" altLang="zh-CN" dirty="0"/>
              <a:t>5.</a:t>
            </a:r>
            <a:r>
              <a:rPr lang="zh-CN" altLang="en-US" dirty="0"/>
              <a:t>可以获取和创建</a:t>
            </a:r>
            <a:r>
              <a:rPr lang="en-US" altLang="zh-CN" dirty="0" err="1"/>
              <a:t>ConcurrentMapCache</a:t>
            </a:r>
            <a:r>
              <a:rPr lang="zh-CN" altLang="en-US" dirty="0"/>
              <a:t>类型的缓存组件</a:t>
            </a:r>
            <a:r>
              <a:rPr lang="en-US" altLang="zh-CN" dirty="0"/>
              <a:t>:</a:t>
            </a:r>
            <a:r>
              <a:rPr lang="zh-CN" altLang="en-US" dirty="0"/>
              <a:t>他的作用将数据保存在</a:t>
            </a:r>
            <a:r>
              <a:rPr lang="en-US" altLang="zh-CN" dirty="0" err="1"/>
              <a:t>ConcurrentMap</a:t>
            </a:r>
            <a:r>
              <a:rPr lang="zh-CN" altLang="en-US" dirty="0"/>
              <a:t>中</a:t>
            </a:r>
          </a:p>
        </p:txBody>
      </p:sp>
      <p:pic>
        <p:nvPicPr>
          <p:cNvPr id="5" name="图片 4">
            <a:extLst>
              <a:ext uri="{FF2B5EF4-FFF2-40B4-BE49-F238E27FC236}">
                <a16:creationId xmlns:a16="http://schemas.microsoft.com/office/drawing/2014/main" id="{F0B3B71A-408A-451A-9A31-16B0B15C6A37}"/>
              </a:ext>
            </a:extLst>
          </p:cNvPr>
          <p:cNvPicPr>
            <a:picLocks noChangeAspect="1"/>
          </p:cNvPicPr>
          <p:nvPr/>
        </p:nvPicPr>
        <p:blipFill>
          <a:blip r:embed="rId2"/>
          <a:stretch>
            <a:fillRect/>
          </a:stretch>
        </p:blipFill>
        <p:spPr>
          <a:xfrm>
            <a:off x="3185570" y="2729500"/>
            <a:ext cx="5820859" cy="717310"/>
          </a:xfrm>
          <a:prstGeom prst="rect">
            <a:avLst/>
          </a:prstGeom>
        </p:spPr>
      </p:pic>
    </p:spTree>
    <p:extLst>
      <p:ext uri="{BB962C8B-B14F-4D97-AF65-F5344CB8AC3E}">
        <p14:creationId xmlns:p14="http://schemas.microsoft.com/office/powerpoint/2010/main" val="1719328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222DE-EC4B-4795-9BCD-33D32C776D4D}"/>
              </a:ext>
            </a:extLst>
          </p:cNvPr>
          <p:cNvSpPr>
            <a:spLocks noGrp="1"/>
          </p:cNvSpPr>
          <p:nvPr>
            <p:ph type="title"/>
          </p:nvPr>
        </p:nvSpPr>
        <p:spPr>
          <a:xfrm>
            <a:off x="551384" y="0"/>
            <a:ext cx="10972800" cy="1143000"/>
          </a:xfrm>
        </p:spPr>
        <p:txBody>
          <a:bodyPr/>
          <a:lstStyle/>
          <a:p>
            <a:r>
              <a:rPr lang="zh-CN" altLang="en-US" dirty="0"/>
              <a:t>缓存的原理</a:t>
            </a:r>
          </a:p>
        </p:txBody>
      </p:sp>
      <p:sp>
        <p:nvSpPr>
          <p:cNvPr id="3" name="内容占位符 2">
            <a:extLst>
              <a:ext uri="{FF2B5EF4-FFF2-40B4-BE49-F238E27FC236}">
                <a16:creationId xmlns:a16="http://schemas.microsoft.com/office/drawing/2014/main" id="{AFEAA752-9BFB-4101-A22F-1D074CC06944}"/>
              </a:ext>
            </a:extLst>
          </p:cNvPr>
          <p:cNvSpPr>
            <a:spLocks noGrp="1"/>
          </p:cNvSpPr>
          <p:nvPr>
            <p:ph idx="1"/>
          </p:nvPr>
        </p:nvSpPr>
        <p:spPr>
          <a:xfrm>
            <a:off x="609600" y="764704"/>
            <a:ext cx="10972800" cy="4525963"/>
          </a:xfrm>
        </p:spPr>
        <p:txBody>
          <a:bodyPr/>
          <a:lstStyle/>
          <a:p>
            <a:r>
              <a:rPr lang="en-US" altLang="zh-CN" sz="1600" b="1" dirty="0" err="1"/>
              <a:t>CacheAutoConfiguration</a:t>
            </a:r>
            <a:r>
              <a:rPr lang="zh-CN" altLang="en-US" sz="1600" b="1" dirty="0"/>
              <a:t>（自动配置）</a:t>
            </a:r>
            <a:endParaRPr lang="en-US" altLang="zh-CN" sz="1600" b="1" dirty="0"/>
          </a:p>
          <a:p>
            <a:r>
              <a:rPr lang="zh-CN" altLang="en-US" sz="1600" b="1" dirty="0">
                <a:hlinkClick r:id="rId2"/>
              </a:rPr>
              <a:t>主要看</a:t>
            </a:r>
            <a:r>
              <a:rPr lang="en-US" altLang="zh-CN" sz="1600" b="1" dirty="0">
                <a:hlinkClick r:id="rId2"/>
              </a:rPr>
              <a:t>@Import({</a:t>
            </a:r>
            <a:r>
              <a:rPr lang="en-US" altLang="zh-CN" sz="1600" b="1" dirty="0" err="1">
                <a:hlinkClick r:id="rId2"/>
              </a:rPr>
              <a:t>CacheAutoConfiguration.CacheConfigurationImportSelector.class</a:t>
            </a:r>
            <a:r>
              <a:rPr lang="en-US" altLang="zh-CN" sz="1600" b="1" dirty="0">
                <a:hlinkClick r:id="rId2"/>
              </a:rPr>
              <a:t>})</a:t>
            </a:r>
            <a:endParaRPr lang="en-US" altLang="zh-CN" sz="1600" b="1" dirty="0"/>
          </a:p>
          <a:p>
            <a:endParaRPr lang="zh-CN" altLang="en-US" b="1" dirty="0"/>
          </a:p>
        </p:txBody>
      </p:sp>
      <p:pic>
        <p:nvPicPr>
          <p:cNvPr id="6" name="图片 5">
            <a:extLst>
              <a:ext uri="{FF2B5EF4-FFF2-40B4-BE49-F238E27FC236}">
                <a16:creationId xmlns:a16="http://schemas.microsoft.com/office/drawing/2014/main" id="{13FECBDE-C26A-47C8-9D68-AB6A5EAEDE37}"/>
              </a:ext>
            </a:extLst>
          </p:cNvPr>
          <p:cNvPicPr>
            <a:picLocks noChangeAspect="1"/>
          </p:cNvPicPr>
          <p:nvPr/>
        </p:nvPicPr>
        <p:blipFill>
          <a:blip r:embed="rId3"/>
          <a:stretch>
            <a:fillRect/>
          </a:stretch>
        </p:blipFill>
        <p:spPr>
          <a:xfrm>
            <a:off x="549274" y="1347809"/>
            <a:ext cx="9419048" cy="3047619"/>
          </a:xfrm>
          <a:prstGeom prst="rect">
            <a:avLst/>
          </a:prstGeom>
        </p:spPr>
      </p:pic>
      <p:pic>
        <p:nvPicPr>
          <p:cNvPr id="8" name="图片 7">
            <a:extLst>
              <a:ext uri="{FF2B5EF4-FFF2-40B4-BE49-F238E27FC236}">
                <a16:creationId xmlns:a16="http://schemas.microsoft.com/office/drawing/2014/main" id="{8893D1C6-BD39-4DFE-9097-864A94D7495E}"/>
              </a:ext>
            </a:extLst>
          </p:cNvPr>
          <p:cNvPicPr>
            <a:picLocks noChangeAspect="1"/>
          </p:cNvPicPr>
          <p:nvPr/>
        </p:nvPicPr>
        <p:blipFill>
          <a:blip r:embed="rId4"/>
          <a:stretch>
            <a:fillRect/>
          </a:stretch>
        </p:blipFill>
        <p:spPr>
          <a:xfrm>
            <a:off x="767408" y="4420647"/>
            <a:ext cx="7885714" cy="2419048"/>
          </a:xfrm>
          <a:prstGeom prst="rect">
            <a:avLst/>
          </a:prstGeom>
        </p:spPr>
      </p:pic>
      <p:sp>
        <p:nvSpPr>
          <p:cNvPr id="9" name="文本框 8">
            <a:extLst>
              <a:ext uri="{FF2B5EF4-FFF2-40B4-BE49-F238E27FC236}">
                <a16:creationId xmlns:a16="http://schemas.microsoft.com/office/drawing/2014/main" id="{9577D17B-222B-4346-B23C-C1280F385EFB}"/>
              </a:ext>
            </a:extLst>
          </p:cNvPr>
          <p:cNvSpPr txBox="1"/>
          <p:nvPr/>
        </p:nvSpPr>
        <p:spPr>
          <a:xfrm>
            <a:off x="8689420" y="5153117"/>
            <a:ext cx="3169457" cy="738664"/>
          </a:xfrm>
          <a:prstGeom prst="rect">
            <a:avLst/>
          </a:prstGeom>
          <a:noFill/>
        </p:spPr>
        <p:txBody>
          <a:bodyPr wrap="none" rtlCol="0">
            <a:spAutoFit/>
          </a:bodyPr>
          <a:lstStyle/>
          <a:p>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这么多配置类究竟</a:t>
            </a:r>
            <a:endPar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选择那个（用</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debug</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看发现是</a:t>
            </a:r>
            <a:endPar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SimpleCacheConfiguration</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生效了）</a:t>
            </a:r>
          </a:p>
        </p:txBody>
      </p:sp>
      <p:sp>
        <p:nvSpPr>
          <p:cNvPr id="10" name="文本框 9">
            <a:extLst>
              <a:ext uri="{FF2B5EF4-FFF2-40B4-BE49-F238E27FC236}">
                <a16:creationId xmlns:a16="http://schemas.microsoft.com/office/drawing/2014/main" id="{2349C524-D22C-4DDC-A3B8-5B44EA5F5758}"/>
              </a:ext>
            </a:extLst>
          </p:cNvPr>
          <p:cNvSpPr txBox="1"/>
          <p:nvPr/>
        </p:nvSpPr>
        <p:spPr>
          <a:xfrm>
            <a:off x="667816" y="340620"/>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77</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821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786AC-38C2-4ACC-869B-ACE89161128C}"/>
              </a:ext>
            </a:extLst>
          </p:cNvPr>
          <p:cNvSpPr>
            <a:spLocks noGrp="1"/>
          </p:cNvSpPr>
          <p:nvPr>
            <p:ph type="title"/>
          </p:nvPr>
        </p:nvSpPr>
        <p:spPr>
          <a:xfrm>
            <a:off x="407368" y="-315416"/>
            <a:ext cx="10972800" cy="1143000"/>
          </a:xfrm>
        </p:spPr>
        <p:txBody>
          <a:bodyPr/>
          <a:lstStyle/>
          <a:p>
            <a:r>
              <a:rPr lang="zh-CN" altLang="en-US" dirty="0"/>
              <a:t>缓存的原理</a:t>
            </a:r>
          </a:p>
        </p:txBody>
      </p:sp>
      <p:sp>
        <p:nvSpPr>
          <p:cNvPr id="12" name="内容占位符 11">
            <a:extLst>
              <a:ext uri="{FF2B5EF4-FFF2-40B4-BE49-F238E27FC236}">
                <a16:creationId xmlns:a16="http://schemas.microsoft.com/office/drawing/2014/main" id="{7CE0210D-107A-42E8-AF24-72513200BAD8}"/>
              </a:ext>
            </a:extLst>
          </p:cNvPr>
          <p:cNvSpPr>
            <a:spLocks noGrp="1"/>
          </p:cNvSpPr>
          <p:nvPr>
            <p:ph idx="1"/>
          </p:nvPr>
        </p:nvSpPr>
        <p:spPr/>
        <p:txBody>
          <a:bodyPr/>
          <a:lstStyle/>
          <a:p>
            <a:endParaRPr lang="zh-CN" altLang="en-US" dirty="0"/>
          </a:p>
        </p:txBody>
      </p:sp>
      <p:pic>
        <p:nvPicPr>
          <p:cNvPr id="13" name="图片 12">
            <a:extLst>
              <a:ext uri="{FF2B5EF4-FFF2-40B4-BE49-F238E27FC236}">
                <a16:creationId xmlns:a16="http://schemas.microsoft.com/office/drawing/2014/main" id="{538FF066-9EE9-4514-89BA-9DADE13867D3}"/>
              </a:ext>
            </a:extLst>
          </p:cNvPr>
          <p:cNvPicPr>
            <a:picLocks noChangeAspect="1"/>
          </p:cNvPicPr>
          <p:nvPr/>
        </p:nvPicPr>
        <p:blipFill>
          <a:blip r:embed="rId2"/>
          <a:stretch>
            <a:fillRect/>
          </a:stretch>
        </p:blipFill>
        <p:spPr>
          <a:xfrm>
            <a:off x="119336" y="797484"/>
            <a:ext cx="8314286" cy="2866667"/>
          </a:xfrm>
          <a:prstGeom prst="rect">
            <a:avLst/>
          </a:prstGeom>
        </p:spPr>
      </p:pic>
      <p:pic>
        <p:nvPicPr>
          <p:cNvPr id="16" name="图片 15">
            <a:extLst>
              <a:ext uri="{FF2B5EF4-FFF2-40B4-BE49-F238E27FC236}">
                <a16:creationId xmlns:a16="http://schemas.microsoft.com/office/drawing/2014/main" id="{21C18F17-9110-4574-B5F5-CAF6711ED328}"/>
              </a:ext>
            </a:extLst>
          </p:cNvPr>
          <p:cNvPicPr>
            <a:picLocks noChangeAspect="1"/>
          </p:cNvPicPr>
          <p:nvPr/>
        </p:nvPicPr>
        <p:blipFill>
          <a:blip r:embed="rId3"/>
          <a:stretch>
            <a:fillRect/>
          </a:stretch>
        </p:blipFill>
        <p:spPr>
          <a:xfrm>
            <a:off x="4942933" y="1565651"/>
            <a:ext cx="6913707" cy="5000233"/>
          </a:xfrm>
          <a:prstGeom prst="rect">
            <a:avLst/>
          </a:prstGeom>
        </p:spPr>
      </p:pic>
      <p:sp>
        <p:nvSpPr>
          <p:cNvPr id="3" name="文本框 2">
            <a:extLst>
              <a:ext uri="{FF2B5EF4-FFF2-40B4-BE49-F238E27FC236}">
                <a16:creationId xmlns:a16="http://schemas.microsoft.com/office/drawing/2014/main" id="{7618C4FA-A041-4DF6-9F29-72A1A944CD8C}"/>
              </a:ext>
            </a:extLst>
          </p:cNvPr>
          <p:cNvSpPr txBox="1"/>
          <p:nvPr/>
        </p:nvSpPr>
        <p:spPr>
          <a:xfrm>
            <a:off x="3491649" y="2227022"/>
            <a:ext cx="1569660" cy="276999"/>
          </a:xfrm>
          <a:prstGeom prst="rect">
            <a:avLst/>
          </a:prstGeom>
          <a:noFill/>
        </p:spPr>
        <p:txBody>
          <a:bodyPr wrap="none" rtlCol="0">
            <a:spAutoFit/>
          </a:bodyPr>
          <a:lstStyle/>
          <a:p>
            <a:r>
              <a:rPr lang="zh-CN" altLang="en-US" sz="12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看那个配置类生效了</a:t>
            </a:r>
          </a:p>
        </p:txBody>
      </p:sp>
    </p:spTree>
    <p:extLst>
      <p:ext uri="{BB962C8B-B14F-4D97-AF65-F5344CB8AC3E}">
        <p14:creationId xmlns:p14="http://schemas.microsoft.com/office/powerpoint/2010/main" val="3434045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90E22-BDAE-478F-8BCF-D6274CD94BA8}"/>
              </a:ext>
            </a:extLst>
          </p:cNvPr>
          <p:cNvSpPr>
            <a:spLocks noGrp="1"/>
          </p:cNvSpPr>
          <p:nvPr>
            <p:ph type="title"/>
          </p:nvPr>
        </p:nvSpPr>
        <p:spPr>
          <a:xfrm>
            <a:off x="479376" y="-3590"/>
            <a:ext cx="10972800" cy="696286"/>
          </a:xfrm>
        </p:spPr>
        <p:txBody>
          <a:bodyPr/>
          <a:lstStyle/>
          <a:p>
            <a:r>
              <a:rPr lang="zh-CN" altLang="en-US" dirty="0"/>
              <a:t>缓存的原理</a:t>
            </a:r>
          </a:p>
        </p:txBody>
      </p:sp>
      <p:pic>
        <p:nvPicPr>
          <p:cNvPr id="14" name="内容占位符 13">
            <a:extLst>
              <a:ext uri="{FF2B5EF4-FFF2-40B4-BE49-F238E27FC236}">
                <a16:creationId xmlns:a16="http://schemas.microsoft.com/office/drawing/2014/main" id="{BB80BD3E-B51E-4A21-AC1D-868593ACABCE}"/>
              </a:ext>
            </a:extLst>
          </p:cNvPr>
          <p:cNvPicPr>
            <a:picLocks noGrp="1" noChangeAspect="1"/>
          </p:cNvPicPr>
          <p:nvPr>
            <p:ph idx="1"/>
          </p:nvPr>
        </p:nvPicPr>
        <p:blipFill>
          <a:blip r:embed="rId2"/>
          <a:stretch>
            <a:fillRect/>
          </a:stretch>
        </p:blipFill>
        <p:spPr>
          <a:xfrm>
            <a:off x="3000762" y="3874347"/>
            <a:ext cx="6190476" cy="857143"/>
          </a:xfrm>
          <a:prstGeom prst="rect">
            <a:avLst/>
          </a:prstGeom>
        </p:spPr>
      </p:pic>
      <p:pic>
        <p:nvPicPr>
          <p:cNvPr id="10" name="图片 9">
            <a:extLst>
              <a:ext uri="{FF2B5EF4-FFF2-40B4-BE49-F238E27FC236}">
                <a16:creationId xmlns:a16="http://schemas.microsoft.com/office/drawing/2014/main" id="{7E0E0C6B-D236-4A33-B883-A1A5B69E11A9}"/>
              </a:ext>
            </a:extLst>
          </p:cNvPr>
          <p:cNvPicPr>
            <a:picLocks noChangeAspect="1"/>
          </p:cNvPicPr>
          <p:nvPr/>
        </p:nvPicPr>
        <p:blipFill>
          <a:blip r:embed="rId3"/>
          <a:stretch>
            <a:fillRect/>
          </a:stretch>
        </p:blipFill>
        <p:spPr>
          <a:xfrm>
            <a:off x="263352" y="4456238"/>
            <a:ext cx="9542857" cy="1219048"/>
          </a:xfrm>
          <a:prstGeom prst="rect">
            <a:avLst/>
          </a:prstGeom>
        </p:spPr>
      </p:pic>
      <p:pic>
        <p:nvPicPr>
          <p:cNvPr id="12" name="图片 11">
            <a:extLst>
              <a:ext uri="{FF2B5EF4-FFF2-40B4-BE49-F238E27FC236}">
                <a16:creationId xmlns:a16="http://schemas.microsoft.com/office/drawing/2014/main" id="{2E6519AF-D1B4-4C80-BB76-E582EB86DBBD}"/>
              </a:ext>
            </a:extLst>
          </p:cNvPr>
          <p:cNvPicPr>
            <a:picLocks noChangeAspect="1"/>
          </p:cNvPicPr>
          <p:nvPr/>
        </p:nvPicPr>
        <p:blipFill>
          <a:blip r:embed="rId4"/>
          <a:stretch>
            <a:fillRect/>
          </a:stretch>
        </p:blipFill>
        <p:spPr>
          <a:xfrm>
            <a:off x="119336" y="766733"/>
            <a:ext cx="10801200" cy="3689506"/>
          </a:xfrm>
          <a:prstGeom prst="rect">
            <a:avLst/>
          </a:prstGeom>
        </p:spPr>
      </p:pic>
      <p:pic>
        <p:nvPicPr>
          <p:cNvPr id="13" name="图片 12">
            <a:extLst>
              <a:ext uri="{FF2B5EF4-FFF2-40B4-BE49-F238E27FC236}">
                <a16:creationId xmlns:a16="http://schemas.microsoft.com/office/drawing/2014/main" id="{FC865DD0-E5BF-4E96-BBF3-4AC935F15EB8}"/>
              </a:ext>
            </a:extLst>
          </p:cNvPr>
          <p:cNvPicPr>
            <a:picLocks noChangeAspect="1"/>
          </p:cNvPicPr>
          <p:nvPr/>
        </p:nvPicPr>
        <p:blipFill>
          <a:blip r:embed="rId5"/>
          <a:stretch>
            <a:fillRect/>
          </a:stretch>
        </p:blipFill>
        <p:spPr>
          <a:xfrm>
            <a:off x="0" y="280902"/>
            <a:ext cx="11474906" cy="5394384"/>
          </a:xfrm>
          <a:prstGeom prst="rect">
            <a:avLst/>
          </a:prstGeom>
        </p:spPr>
      </p:pic>
      <p:pic>
        <p:nvPicPr>
          <p:cNvPr id="15" name="图片 14">
            <a:extLst>
              <a:ext uri="{FF2B5EF4-FFF2-40B4-BE49-F238E27FC236}">
                <a16:creationId xmlns:a16="http://schemas.microsoft.com/office/drawing/2014/main" id="{B595DF61-7362-48EE-B91F-5F16A79DCD6A}"/>
              </a:ext>
            </a:extLst>
          </p:cNvPr>
          <p:cNvPicPr>
            <a:picLocks noChangeAspect="1"/>
          </p:cNvPicPr>
          <p:nvPr/>
        </p:nvPicPr>
        <p:blipFill>
          <a:blip r:embed="rId2"/>
          <a:stretch>
            <a:fillRect/>
          </a:stretch>
        </p:blipFill>
        <p:spPr>
          <a:xfrm>
            <a:off x="717094" y="5531206"/>
            <a:ext cx="6190476" cy="857143"/>
          </a:xfrm>
          <a:prstGeom prst="rect">
            <a:avLst/>
          </a:prstGeom>
        </p:spPr>
      </p:pic>
      <p:pic>
        <p:nvPicPr>
          <p:cNvPr id="3" name="图片 2">
            <a:extLst>
              <a:ext uri="{FF2B5EF4-FFF2-40B4-BE49-F238E27FC236}">
                <a16:creationId xmlns:a16="http://schemas.microsoft.com/office/drawing/2014/main" id="{A913440F-6995-449F-AB6D-640E722725AB}"/>
              </a:ext>
            </a:extLst>
          </p:cNvPr>
          <p:cNvPicPr>
            <a:picLocks noChangeAspect="1"/>
          </p:cNvPicPr>
          <p:nvPr/>
        </p:nvPicPr>
        <p:blipFill>
          <a:blip r:embed="rId6"/>
          <a:stretch>
            <a:fillRect/>
          </a:stretch>
        </p:blipFill>
        <p:spPr>
          <a:xfrm>
            <a:off x="119336" y="4274535"/>
            <a:ext cx="11010900" cy="1114425"/>
          </a:xfrm>
          <a:prstGeom prst="rect">
            <a:avLst/>
          </a:prstGeom>
        </p:spPr>
      </p:pic>
    </p:spTree>
    <p:extLst>
      <p:ext uri="{BB962C8B-B14F-4D97-AF65-F5344CB8AC3E}">
        <p14:creationId xmlns:p14="http://schemas.microsoft.com/office/powerpoint/2010/main" val="3986551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AE1B9-390B-4A5B-9538-BDDA56EB81DD}"/>
              </a:ext>
            </a:extLst>
          </p:cNvPr>
          <p:cNvSpPr>
            <a:spLocks noGrp="1"/>
          </p:cNvSpPr>
          <p:nvPr>
            <p:ph type="title"/>
          </p:nvPr>
        </p:nvSpPr>
        <p:spPr>
          <a:xfrm>
            <a:off x="335360" y="-315416"/>
            <a:ext cx="10972800" cy="1143000"/>
          </a:xfrm>
        </p:spPr>
        <p:txBody>
          <a:bodyPr/>
          <a:lstStyle/>
          <a:p>
            <a:r>
              <a:rPr lang="zh-CN" altLang="en-US" dirty="0"/>
              <a:t>缓存的流程</a:t>
            </a:r>
          </a:p>
        </p:txBody>
      </p:sp>
      <p:sp>
        <p:nvSpPr>
          <p:cNvPr id="3" name="内容占位符 2">
            <a:extLst>
              <a:ext uri="{FF2B5EF4-FFF2-40B4-BE49-F238E27FC236}">
                <a16:creationId xmlns:a16="http://schemas.microsoft.com/office/drawing/2014/main" id="{66BC68B3-A5C1-47EF-B7A0-F10985206DCA}"/>
              </a:ext>
            </a:extLst>
          </p:cNvPr>
          <p:cNvSpPr>
            <a:spLocks noGrp="1"/>
          </p:cNvSpPr>
          <p:nvPr>
            <p:ph idx="1"/>
          </p:nvPr>
        </p:nvSpPr>
        <p:spPr>
          <a:xfrm>
            <a:off x="479376" y="980728"/>
            <a:ext cx="10972800" cy="4525963"/>
          </a:xfrm>
        </p:spPr>
        <p:txBody>
          <a:bodyPr>
            <a:normAutofit fontScale="55000" lnSpcReduction="20000"/>
          </a:bodyPr>
          <a:lstStyle/>
          <a:p>
            <a:pPr marL="0" indent="0">
              <a:buNone/>
            </a:pPr>
            <a:r>
              <a:rPr lang="zh-CN" altLang="en-US" dirty="0">
                <a:highlight>
                  <a:srgbClr val="00FFFF"/>
                </a:highlight>
              </a:rPr>
              <a:t>在三个地方打上断点：</a:t>
            </a:r>
            <a:endParaRPr lang="en-US" altLang="zh-CN" dirty="0">
              <a:highlight>
                <a:srgbClr val="00FFFF"/>
              </a:highlight>
            </a:endParaRPr>
          </a:p>
          <a:p>
            <a:pPr marL="0" indent="0">
              <a:buNone/>
            </a:pPr>
            <a:endParaRPr lang="en-US" altLang="zh-CN" dirty="0">
              <a:highlight>
                <a:srgbClr val="00FFFF"/>
              </a:highlight>
            </a:endParaRPr>
          </a:p>
          <a:p>
            <a:pPr marL="0" indent="0">
              <a:buNone/>
            </a:pPr>
            <a:endParaRPr lang="en-US" altLang="zh-CN" dirty="0">
              <a:highlight>
                <a:srgbClr val="00FFFF"/>
              </a:highlight>
            </a:endParaRPr>
          </a:p>
          <a:p>
            <a:pPr marL="0" indent="0">
              <a:buNone/>
            </a:pPr>
            <a:r>
              <a:rPr lang="zh-CN" altLang="en-US" dirty="0">
                <a:highlight>
                  <a:srgbClr val="00FFFF"/>
                </a:highlight>
              </a:rPr>
              <a:t>以</a:t>
            </a:r>
            <a:r>
              <a:rPr lang="en-US" altLang="zh-CN" dirty="0">
                <a:highlight>
                  <a:srgbClr val="00FFFF"/>
                </a:highlight>
              </a:rPr>
              <a:t>@Cacheable</a:t>
            </a:r>
            <a:r>
              <a:rPr lang="zh-CN" altLang="en-US" dirty="0">
                <a:highlight>
                  <a:srgbClr val="00FFFF"/>
                </a:highlight>
              </a:rPr>
              <a:t>为例子</a:t>
            </a:r>
            <a:endParaRPr lang="en-US" altLang="zh-CN" dirty="0">
              <a:highlight>
                <a:srgbClr val="00FFFF"/>
              </a:highlight>
            </a:endParaRPr>
          </a:p>
          <a:p>
            <a:r>
              <a:rPr lang="en-US" altLang="zh-CN" dirty="0"/>
              <a:t>1.</a:t>
            </a:r>
            <a:r>
              <a:rPr lang="zh-CN" altLang="en-US" dirty="0"/>
              <a:t>方法运行之前，先去查询</a:t>
            </a:r>
            <a:r>
              <a:rPr lang="en-US" altLang="zh-CN" dirty="0"/>
              <a:t>Cache(</a:t>
            </a:r>
            <a:r>
              <a:rPr lang="zh-CN" altLang="en-US" dirty="0"/>
              <a:t>缓存组件</a:t>
            </a:r>
            <a:r>
              <a:rPr lang="en-US" altLang="zh-CN" dirty="0"/>
              <a:t>)</a:t>
            </a:r>
            <a:r>
              <a:rPr lang="zh-CN" altLang="en-US" dirty="0"/>
              <a:t>，按照</a:t>
            </a:r>
            <a:r>
              <a:rPr lang="en-US" altLang="zh-CN" dirty="0" err="1"/>
              <a:t>cacheNames</a:t>
            </a:r>
            <a:r>
              <a:rPr lang="zh-CN" altLang="en-US" dirty="0"/>
              <a:t>指定的名字获取；（</a:t>
            </a:r>
            <a:r>
              <a:rPr lang="en-US" altLang="zh-CN" dirty="0" err="1"/>
              <a:t>CacheManager</a:t>
            </a:r>
            <a:r>
              <a:rPr lang="zh-CN" altLang="en-US" dirty="0"/>
              <a:t>先获取对应的缓存）第一次获取缓存，会自动创建出来。</a:t>
            </a:r>
            <a:endParaRPr lang="en-US" altLang="zh-CN" dirty="0"/>
          </a:p>
          <a:p>
            <a:r>
              <a:rPr lang="en-US" altLang="zh-CN" dirty="0"/>
              <a:t>2.</a:t>
            </a:r>
            <a:r>
              <a:rPr lang="zh-CN" altLang="en-US" dirty="0"/>
              <a:t>去</a:t>
            </a:r>
            <a:r>
              <a:rPr lang="en-US" altLang="zh-CN" dirty="0"/>
              <a:t>cache</a:t>
            </a:r>
            <a:r>
              <a:rPr lang="zh-CN" altLang="en-US" dirty="0"/>
              <a:t>中查找缓存，使用</a:t>
            </a:r>
            <a:r>
              <a:rPr lang="en-US" altLang="zh-CN" dirty="0"/>
              <a:t>key</a:t>
            </a:r>
            <a:r>
              <a:rPr lang="zh-CN" altLang="en-US" dirty="0"/>
              <a:t>（</a:t>
            </a:r>
            <a:r>
              <a:rPr lang="en-US" altLang="zh-CN" dirty="0"/>
              <a:t>key</a:t>
            </a:r>
            <a:r>
              <a:rPr lang="zh-CN" altLang="en-US" dirty="0"/>
              <a:t>默认是生成出来的，默认使用</a:t>
            </a:r>
            <a:r>
              <a:rPr lang="en-US" altLang="zh-CN" dirty="0" err="1"/>
              <a:t>SimpleKeyGenerator</a:t>
            </a:r>
            <a:r>
              <a:rPr lang="zh-CN" altLang="en-US" dirty="0"/>
              <a:t>生成</a:t>
            </a:r>
            <a:r>
              <a:rPr lang="en-US" altLang="zh-CN" dirty="0"/>
              <a:t>key</a:t>
            </a:r>
            <a:r>
              <a:rPr lang="zh-CN" altLang="en-US" dirty="0"/>
              <a:t>）</a:t>
            </a:r>
            <a:r>
              <a:rPr lang="zh-CN" altLang="en-US" dirty="0">
                <a:highlight>
                  <a:srgbClr val="00FFFF"/>
                </a:highlight>
              </a:rPr>
              <a:t>默认是方法的参数</a:t>
            </a:r>
            <a:r>
              <a:rPr lang="en-US" altLang="zh-CN" dirty="0">
                <a:highlight>
                  <a:srgbClr val="00FFFF"/>
                </a:highlight>
              </a:rPr>
              <a:t>.</a:t>
            </a:r>
          </a:p>
          <a:p>
            <a:pPr marL="0" indent="0">
              <a:buNone/>
            </a:pPr>
            <a:r>
              <a:rPr lang="en-US" altLang="zh-CN" dirty="0">
                <a:highlight>
                  <a:srgbClr val="00FFFF"/>
                </a:highlight>
              </a:rPr>
              <a:t>    </a:t>
            </a:r>
            <a:r>
              <a:rPr lang="en-US" altLang="zh-CN" sz="1900" dirty="0" err="1">
                <a:highlight>
                  <a:srgbClr val="00FFFF"/>
                </a:highlight>
              </a:rPr>
              <a:t>SimpleKeyGenerator</a:t>
            </a:r>
            <a:r>
              <a:rPr lang="zh-CN" altLang="en-US" sz="1900" dirty="0">
                <a:highlight>
                  <a:srgbClr val="00FFFF"/>
                </a:highlight>
              </a:rPr>
              <a:t>的生成策略：</a:t>
            </a:r>
            <a:endParaRPr lang="en-US" altLang="zh-CN" sz="1900" dirty="0">
              <a:highlight>
                <a:srgbClr val="00FFFF"/>
              </a:highlight>
            </a:endParaRPr>
          </a:p>
          <a:p>
            <a:pPr marL="0" indent="0">
              <a:buNone/>
            </a:pPr>
            <a:r>
              <a:rPr lang="en-US" altLang="zh-CN" sz="1900" dirty="0">
                <a:highlight>
                  <a:srgbClr val="00FFFF"/>
                </a:highlight>
              </a:rPr>
              <a:t>		</a:t>
            </a:r>
            <a:r>
              <a:rPr lang="zh-CN" altLang="en-US" sz="1900" dirty="0">
                <a:highlight>
                  <a:srgbClr val="00FFFF"/>
                </a:highlight>
              </a:rPr>
              <a:t>如果没有参数，</a:t>
            </a:r>
            <a:r>
              <a:rPr lang="en-US" altLang="zh-CN" sz="1900" dirty="0">
                <a:highlight>
                  <a:srgbClr val="00FFFF"/>
                </a:highlight>
              </a:rPr>
              <a:t>key=new </a:t>
            </a:r>
            <a:r>
              <a:rPr lang="en-US" altLang="zh-CN" sz="1900" dirty="0" err="1">
                <a:highlight>
                  <a:srgbClr val="00FFFF"/>
                </a:highlight>
              </a:rPr>
              <a:t>SimpleKey</a:t>
            </a:r>
            <a:r>
              <a:rPr lang="en-US" altLang="zh-CN" sz="1900" dirty="0">
                <a:highlight>
                  <a:srgbClr val="00FFFF"/>
                </a:highlight>
              </a:rPr>
              <a:t>();</a:t>
            </a:r>
          </a:p>
          <a:p>
            <a:pPr marL="0" indent="0">
              <a:buNone/>
            </a:pPr>
            <a:r>
              <a:rPr lang="en-US" altLang="zh-CN" sz="1900" dirty="0">
                <a:highlight>
                  <a:srgbClr val="00FFFF"/>
                </a:highlight>
              </a:rPr>
              <a:t>		</a:t>
            </a:r>
            <a:r>
              <a:rPr lang="zh-CN" altLang="en-US" sz="1900" dirty="0">
                <a:highlight>
                  <a:srgbClr val="00FFFF"/>
                </a:highlight>
              </a:rPr>
              <a:t>如果有一个参数，</a:t>
            </a:r>
            <a:r>
              <a:rPr lang="en-US" altLang="zh-CN" sz="1900" dirty="0">
                <a:highlight>
                  <a:srgbClr val="00FFFF"/>
                </a:highlight>
              </a:rPr>
              <a:t>key=</a:t>
            </a:r>
            <a:r>
              <a:rPr lang="zh-CN" altLang="en-US" sz="1900" dirty="0">
                <a:highlight>
                  <a:srgbClr val="00FFFF"/>
                </a:highlight>
              </a:rPr>
              <a:t>参数的值</a:t>
            </a:r>
            <a:endParaRPr lang="en-US" altLang="zh-CN" sz="1900" dirty="0">
              <a:highlight>
                <a:srgbClr val="00FFFF"/>
              </a:highlight>
            </a:endParaRPr>
          </a:p>
          <a:p>
            <a:pPr marL="0" indent="0">
              <a:buNone/>
            </a:pPr>
            <a:r>
              <a:rPr lang="en-US" altLang="zh-CN" sz="1900" dirty="0">
                <a:highlight>
                  <a:srgbClr val="00FFFF"/>
                </a:highlight>
              </a:rPr>
              <a:t>		</a:t>
            </a:r>
            <a:r>
              <a:rPr lang="zh-CN" altLang="en-US" sz="1900" dirty="0">
                <a:highlight>
                  <a:srgbClr val="00FFFF"/>
                </a:highlight>
              </a:rPr>
              <a:t>如果有多个参数，</a:t>
            </a:r>
            <a:r>
              <a:rPr lang="en-US" altLang="zh-CN" sz="1900" dirty="0">
                <a:highlight>
                  <a:srgbClr val="00FFFF"/>
                </a:highlight>
              </a:rPr>
              <a:t>key=new </a:t>
            </a:r>
            <a:r>
              <a:rPr lang="en-US" altLang="zh-CN" sz="1900" dirty="0" err="1">
                <a:highlight>
                  <a:srgbClr val="00FFFF"/>
                </a:highlight>
              </a:rPr>
              <a:t>SimpleKey</a:t>
            </a:r>
            <a:r>
              <a:rPr lang="en-US" altLang="zh-CN" sz="1900" dirty="0">
                <a:highlight>
                  <a:srgbClr val="00FFFF"/>
                </a:highlight>
              </a:rPr>
              <a:t>(</a:t>
            </a:r>
            <a:r>
              <a:rPr lang="en-US" altLang="zh-CN" sz="1900" dirty="0" err="1">
                <a:highlight>
                  <a:srgbClr val="00FFFF"/>
                </a:highlight>
              </a:rPr>
              <a:t>parmas</a:t>
            </a:r>
            <a:r>
              <a:rPr lang="en-US" altLang="zh-CN" sz="1900" dirty="0">
                <a:highlight>
                  <a:srgbClr val="00FFFF"/>
                </a:highlight>
              </a:rPr>
              <a:t>)</a:t>
            </a:r>
            <a:r>
              <a:rPr lang="zh-CN" altLang="en-US" sz="1900" dirty="0">
                <a:highlight>
                  <a:srgbClr val="00FFFF"/>
                </a:highlight>
              </a:rPr>
              <a:t>来包装多个参数</a:t>
            </a:r>
            <a:endParaRPr lang="en-US" altLang="zh-CN" sz="1900" dirty="0">
              <a:highlight>
                <a:srgbClr val="00FFFF"/>
              </a:highlight>
            </a:endParaRPr>
          </a:p>
          <a:p>
            <a:r>
              <a:rPr lang="en-US" altLang="zh-CN" dirty="0"/>
              <a:t>3.</a:t>
            </a:r>
            <a:r>
              <a:rPr lang="zh-CN" altLang="en-US" dirty="0"/>
              <a:t>没有查到缓存，就调用目标方法，将方法的结果放进缓存</a:t>
            </a:r>
            <a:endParaRPr lang="en-US" altLang="zh-CN" dirty="0"/>
          </a:p>
          <a:p>
            <a:pPr marL="0" indent="0">
              <a:buNone/>
            </a:pPr>
            <a:r>
              <a:rPr lang="zh-CN" altLang="en-US" dirty="0">
                <a:solidFill>
                  <a:srgbClr val="FF0000"/>
                </a:solidFill>
              </a:rPr>
              <a:t>总结：</a:t>
            </a:r>
            <a:r>
              <a:rPr lang="en-US" altLang="zh-CN" dirty="0">
                <a:solidFill>
                  <a:srgbClr val="FF0000"/>
                </a:solidFill>
              </a:rPr>
              <a:t>@Cacheable</a:t>
            </a:r>
            <a:r>
              <a:rPr lang="zh-CN" altLang="en-US" dirty="0">
                <a:solidFill>
                  <a:srgbClr val="FF0000"/>
                </a:solidFill>
              </a:rPr>
              <a:t>标注的方法执行之前先来检查缓存中有没有这个数据，</a:t>
            </a:r>
            <a:endParaRPr lang="en-US" altLang="zh-CN" dirty="0">
              <a:solidFill>
                <a:srgbClr val="FF0000"/>
              </a:solidFill>
            </a:endParaRPr>
          </a:p>
          <a:p>
            <a:pPr marL="0" indent="0">
              <a:buNone/>
            </a:pPr>
            <a:r>
              <a:rPr lang="zh-CN" altLang="en-US" dirty="0">
                <a:solidFill>
                  <a:srgbClr val="FF0000"/>
                </a:solidFill>
              </a:rPr>
              <a:t>默认按照参数的值作为</a:t>
            </a:r>
            <a:r>
              <a:rPr lang="en-US" altLang="zh-CN" dirty="0">
                <a:solidFill>
                  <a:srgbClr val="FF0000"/>
                </a:solidFill>
              </a:rPr>
              <a:t>key</a:t>
            </a:r>
            <a:r>
              <a:rPr lang="zh-CN" altLang="en-US" dirty="0">
                <a:solidFill>
                  <a:srgbClr val="FF0000"/>
                </a:solidFill>
              </a:rPr>
              <a:t>去查询缓存，如果没有就运行方法并将结果放入缓存，</a:t>
            </a:r>
            <a:endParaRPr lang="en-US" altLang="zh-CN" dirty="0">
              <a:solidFill>
                <a:srgbClr val="FF0000"/>
              </a:solidFill>
            </a:endParaRPr>
          </a:p>
          <a:p>
            <a:pPr marL="0" indent="0">
              <a:buNone/>
            </a:pPr>
            <a:r>
              <a:rPr lang="zh-CN" altLang="en-US" dirty="0">
                <a:solidFill>
                  <a:srgbClr val="FF0000"/>
                </a:solidFill>
              </a:rPr>
              <a:t>以后再来调用就可以直接使用缓存中的数据</a:t>
            </a:r>
            <a:endParaRPr lang="en-US" altLang="zh-CN" dirty="0">
              <a:solidFill>
                <a:srgbClr val="FF0000"/>
              </a:solidFill>
            </a:endParaRPr>
          </a:p>
          <a:p>
            <a:pPr marL="0" indent="0">
              <a:buNone/>
            </a:pPr>
            <a:r>
              <a:rPr lang="zh-CN" altLang="en-US" dirty="0">
                <a:solidFill>
                  <a:srgbClr val="FF0000"/>
                </a:solidFill>
              </a:rPr>
              <a:t>核心：</a:t>
            </a:r>
            <a:endParaRPr lang="en-US" altLang="zh-CN" dirty="0">
              <a:solidFill>
                <a:srgbClr val="FF0000"/>
              </a:solidFill>
            </a:endParaRPr>
          </a:p>
          <a:p>
            <a:pPr marL="0" indent="0">
              <a:buNone/>
            </a:pPr>
            <a:r>
              <a:rPr lang="en-US" altLang="zh-CN" dirty="0">
                <a:solidFill>
                  <a:srgbClr val="FF0000"/>
                </a:solidFill>
              </a:rPr>
              <a:t>	1.</a:t>
            </a:r>
            <a:r>
              <a:rPr lang="zh-CN" altLang="en-US" dirty="0">
                <a:solidFill>
                  <a:srgbClr val="FF0000"/>
                </a:solidFill>
              </a:rPr>
              <a:t>使用</a:t>
            </a:r>
            <a:r>
              <a:rPr lang="en-US" altLang="zh-CN" dirty="0" err="1">
                <a:solidFill>
                  <a:srgbClr val="FF0000"/>
                </a:solidFill>
              </a:rPr>
              <a:t>CacheManager</a:t>
            </a:r>
            <a:r>
              <a:rPr lang="en-US" altLang="zh-CN" dirty="0">
                <a:solidFill>
                  <a:srgbClr val="FF0000"/>
                </a:solidFill>
              </a:rPr>
              <a:t>[</a:t>
            </a:r>
            <a:r>
              <a:rPr lang="zh-CN" altLang="en-US" dirty="0">
                <a:solidFill>
                  <a:srgbClr val="FF0000"/>
                </a:solidFill>
              </a:rPr>
              <a:t>就是默认的</a:t>
            </a:r>
            <a:r>
              <a:rPr lang="en-US" altLang="zh-CN" dirty="0" err="1">
                <a:solidFill>
                  <a:srgbClr val="FF0000"/>
                </a:solidFill>
              </a:rPr>
              <a:t>ConcurrentMapCacheManager</a:t>
            </a:r>
            <a:r>
              <a:rPr lang="en-US" altLang="zh-CN" dirty="0">
                <a:solidFill>
                  <a:srgbClr val="FF0000"/>
                </a:solidFill>
              </a:rPr>
              <a:t>]</a:t>
            </a:r>
            <a:r>
              <a:rPr lang="zh-CN" altLang="en-US" dirty="0">
                <a:solidFill>
                  <a:srgbClr val="FF0000"/>
                </a:solidFill>
              </a:rPr>
              <a:t>按名字得到</a:t>
            </a:r>
            <a:r>
              <a:rPr lang="en-US" altLang="zh-CN" dirty="0">
                <a:solidFill>
                  <a:srgbClr val="FF0000"/>
                </a:solidFill>
              </a:rPr>
              <a:t>cache[</a:t>
            </a:r>
            <a:r>
              <a:rPr lang="en-US" altLang="zh-CN" dirty="0" err="1">
                <a:solidFill>
                  <a:srgbClr val="FF0000"/>
                </a:solidFill>
              </a:rPr>
              <a:t>concurrentMapCache</a:t>
            </a:r>
            <a:r>
              <a:rPr lang="en-US" altLang="zh-CN" dirty="0">
                <a:solidFill>
                  <a:srgbClr val="FF0000"/>
                </a:solidFill>
              </a:rPr>
              <a:t>]</a:t>
            </a:r>
            <a:r>
              <a:rPr lang="zh-CN" altLang="en-US" dirty="0">
                <a:solidFill>
                  <a:srgbClr val="FF0000"/>
                </a:solidFill>
              </a:rPr>
              <a:t>组件</a:t>
            </a:r>
            <a:endParaRPr lang="en-US" altLang="zh-CN" dirty="0">
              <a:solidFill>
                <a:srgbClr val="FF0000"/>
              </a:solidFill>
            </a:endParaRPr>
          </a:p>
          <a:p>
            <a:pPr marL="0" indent="0">
              <a:buNone/>
            </a:pPr>
            <a:r>
              <a:rPr lang="en-US" altLang="zh-CN" dirty="0">
                <a:solidFill>
                  <a:srgbClr val="FF0000"/>
                </a:solidFill>
              </a:rPr>
              <a:t>	2.key</a:t>
            </a:r>
            <a:r>
              <a:rPr lang="zh-CN" altLang="en-US" dirty="0">
                <a:solidFill>
                  <a:srgbClr val="FF0000"/>
                </a:solidFill>
              </a:rPr>
              <a:t>是使用</a:t>
            </a:r>
            <a:r>
              <a:rPr lang="en-US" altLang="zh-CN" dirty="0" err="1">
                <a:solidFill>
                  <a:srgbClr val="FF0000"/>
                </a:solidFill>
              </a:rPr>
              <a:t>keyGenerator</a:t>
            </a:r>
            <a:r>
              <a:rPr lang="zh-CN" altLang="en-US" dirty="0">
                <a:solidFill>
                  <a:srgbClr val="FF0000"/>
                </a:solidFill>
              </a:rPr>
              <a:t>生成的，默认是</a:t>
            </a:r>
            <a:r>
              <a:rPr lang="en-US" altLang="zh-CN" dirty="0" err="1">
                <a:solidFill>
                  <a:srgbClr val="FF0000"/>
                </a:solidFill>
              </a:rPr>
              <a:t>SimpleKeyGenerator</a:t>
            </a:r>
            <a:endParaRPr lang="en-US" altLang="zh-CN" dirty="0">
              <a:solidFill>
                <a:srgbClr val="FF0000"/>
              </a:solidFill>
            </a:endParaRPr>
          </a:p>
        </p:txBody>
      </p:sp>
      <p:pic>
        <p:nvPicPr>
          <p:cNvPr id="4" name="图片 3">
            <a:extLst>
              <a:ext uri="{FF2B5EF4-FFF2-40B4-BE49-F238E27FC236}">
                <a16:creationId xmlns:a16="http://schemas.microsoft.com/office/drawing/2014/main" id="{2284E6C8-1DC8-4C58-934E-F9C76CB108E0}"/>
              </a:ext>
            </a:extLst>
          </p:cNvPr>
          <p:cNvPicPr>
            <a:picLocks noChangeAspect="1"/>
          </p:cNvPicPr>
          <p:nvPr/>
        </p:nvPicPr>
        <p:blipFill>
          <a:blip r:embed="rId2"/>
          <a:stretch>
            <a:fillRect/>
          </a:stretch>
        </p:blipFill>
        <p:spPr>
          <a:xfrm>
            <a:off x="497951" y="1268761"/>
            <a:ext cx="2645721" cy="576064"/>
          </a:xfrm>
          <a:prstGeom prst="rect">
            <a:avLst/>
          </a:prstGeom>
        </p:spPr>
      </p:pic>
      <p:pic>
        <p:nvPicPr>
          <p:cNvPr id="5" name="图片 4">
            <a:extLst>
              <a:ext uri="{FF2B5EF4-FFF2-40B4-BE49-F238E27FC236}">
                <a16:creationId xmlns:a16="http://schemas.microsoft.com/office/drawing/2014/main" id="{196D77C1-FC6B-4579-AC0A-97C49BEFADD6}"/>
              </a:ext>
            </a:extLst>
          </p:cNvPr>
          <p:cNvPicPr>
            <a:picLocks noChangeAspect="1"/>
          </p:cNvPicPr>
          <p:nvPr/>
        </p:nvPicPr>
        <p:blipFill>
          <a:blip r:embed="rId3"/>
          <a:stretch>
            <a:fillRect/>
          </a:stretch>
        </p:blipFill>
        <p:spPr>
          <a:xfrm>
            <a:off x="3169379" y="1268762"/>
            <a:ext cx="3070637" cy="576064"/>
          </a:xfrm>
          <a:prstGeom prst="rect">
            <a:avLst/>
          </a:prstGeom>
        </p:spPr>
      </p:pic>
      <p:pic>
        <p:nvPicPr>
          <p:cNvPr id="6" name="图片 5">
            <a:extLst>
              <a:ext uri="{FF2B5EF4-FFF2-40B4-BE49-F238E27FC236}">
                <a16:creationId xmlns:a16="http://schemas.microsoft.com/office/drawing/2014/main" id="{D41745B4-3314-4AD9-971D-FD40A138AF21}"/>
              </a:ext>
            </a:extLst>
          </p:cNvPr>
          <p:cNvPicPr>
            <a:picLocks noChangeAspect="1"/>
          </p:cNvPicPr>
          <p:nvPr/>
        </p:nvPicPr>
        <p:blipFill>
          <a:blip r:embed="rId4"/>
          <a:stretch>
            <a:fillRect/>
          </a:stretch>
        </p:blipFill>
        <p:spPr>
          <a:xfrm>
            <a:off x="6312024" y="1268760"/>
            <a:ext cx="4536504" cy="576064"/>
          </a:xfrm>
          <a:prstGeom prst="rect">
            <a:avLst/>
          </a:prstGeom>
        </p:spPr>
      </p:pic>
    </p:spTree>
    <p:extLst>
      <p:ext uri="{BB962C8B-B14F-4D97-AF65-F5344CB8AC3E}">
        <p14:creationId xmlns:p14="http://schemas.microsoft.com/office/powerpoint/2010/main" val="63682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2215933462"/>
              </p:ext>
            </p:extLst>
          </p:nvPr>
        </p:nvGraphicFramePr>
        <p:xfrm>
          <a:off x="632680" y="1700809"/>
          <a:ext cx="11151952" cy="3616248"/>
        </p:xfrm>
        <a:graphic>
          <a:graphicData uri="http://schemas.openxmlformats.org/drawingml/2006/table">
            <a:tbl>
              <a:tblPr/>
              <a:tblGrid>
                <a:gridCol w="1393994">
                  <a:extLst>
                    <a:ext uri="{9D8B030D-6E8A-4147-A177-3AD203B41FA5}">
                      <a16:colId xmlns:a16="http://schemas.microsoft.com/office/drawing/2014/main" val="20000"/>
                    </a:ext>
                  </a:extLst>
                </a:gridCol>
                <a:gridCol w="1834202">
                  <a:extLst>
                    <a:ext uri="{9D8B030D-6E8A-4147-A177-3AD203B41FA5}">
                      <a16:colId xmlns:a16="http://schemas.microsoft.com/office/drawing/2014/main" val="20001"/>
                    </a:ext>
                  </a:extLst>
                </a:gridCol>
                <a:gridCol w="5869449">
                  <a:extLst>
                    <a:ext uri="{9D8B030D-6E8A-4147-A177-3AD203B41FA5}">
                      <a16:colId xmlns:a16="http://schemas.microsoft.com/office/drawing/2014/main" val="20002"/>
                    </a:ext>
                  </a:extLst>
                </a:gridCol>
                <a:gridCol w="2054307">
                  <a:extLst>
                    <a:ext uri="{9D8B030D-6E8A-4147-A177-3AD203B41FA5}">
                      <a16:colId xmlns:a16="http://schemas.microsoft.com/office/drawing/2014/main" val="20003"/>
                    </a:ext>
                  </a:extLst>
                </a:gridCol>
              </a:tblGrid>
              <a:tr h="270294">
                <a:tc>
                  <a:txBody>
                    <a:bodyPr/>
                    <a:lstStyle/>
                    <a:p>
                      <a:pPr algn="l" rtl="0" fontAlgn="t"/>
                      <a:r>
                        <a:rPr lang="zh-CN" altLang="en-US" sz="1600" b="1">
                          <a:solidFill>
                            <a:srgbClr val="34302D"/>
                          </a:solidFill>
                          <a:effectLst/>
                          <a:latin typeface="+mj-ea"/>
                          <a:ea typeface="+mj-ea"/>
                        </a:rPr>
                        <a:t>名字</a:t>
                      </a:r>
                      <a:endParaRPr lang="en-US" sz="1600" b="1">
                        <a:solidFill>
                          <a:srgbClr val="34302D"/>
                        </a:solidFill>
                        <a:effectLst/>
                        <a:latin typeface="+mj-ea"/>
                        <a:ea typeface="+mj-ea"/>
                      </a:endParaRPr>
                    </a:p>
                  </a:txBody>
                  <a:tcPr marL="34723" marR="34723" marT="17361" marB="17361">
                    <a:lnL>
                      <a:noFill/>
                    </a:lnL>
                    <a:lnR>
                      <a:noFill/>
                    </a:lnR>
                    <a:lnT>
                      <a:noFill/>
                    </a:lnT>
                    <a:lnB>
                      <a:noFill/>
                    </a:lnB>
                    <a:solidFill>
                      <a:srgbClr val="FFFFFF"/>
                    </a:solidFill>
                  </a:tcPr>
                </a:tc>
                <a:tc>
                  <a:txBody>
                    <a:bodyPr/>
                    <a:lstStyle/>
                    <a:p>
                      <a:pPr algn="l" rtl="0" fontAlgn="t"/>
                      <a:r>
                        <a:rPr lang="zh-CN" altLang="en-US" sz="1600" b="1">
                          <a:solidFill>
                            <a:srgbClr val="34302D"/>
                          </a:solidFill>
                          <a:effectLst/>
                          <a:latin typeface="+mj-ea"/>
                          <a:ea typeface="+mj-ea"/>
                        </a:rPr>
                        <a:t>位置</a:t>
                      </a:r>
                      <a:endParaRPr lang="en-US" sz="1600" b="1">
                        <a:solidFill>
                          <a:srgbClr val="34302D"/>
                        </a:solidFill>
                        <a:effectLst/>
                        <a:latin typeface="+mj-ea"/>
                        <a:ea typeface="+mj-ea"/>
                      </a:endParaRPr>
                    </a:p>
                  </a:txBody>
                  <a:tcPr marL="34723" marR="34723" marT="17361" marB="17361">
                    <a:lnL>
                      <a:noFill/>
                    </a:lnL>
                    <a:lnR>
                      <a:noFill/>
                    </a:lnR>
                    <a:lnT>
                      <a:noFill/>
                    </a:lnT>
                    <a:lnB>
                      <a:noFill/>
                    </a:lnB>
                    <a:solidFill>
                      <a:srgbClr val="FFFFFF"/>
                    </a:solidFill>
                  </a:tcPr>
                </a:tc>
                <a:tc>
                  <a:txBody>
                    <a:bodyPr/>
                    <a:lstStyle/>
                    <a:p>
                      <a:pPr algn="l" rtl="0" fontAlgn="t"/>
                      <a:r>
                        <a:rPr lang="zh-CN" altLang="en-US" sz="1600" b="1">
                          <a:solidFill>
                            <a:srgbClr val="34302D"/>
                          </a:solidFill>
                          <a:effectLst/>
                          <a:latin typeface="+mj-ea"/>
                          <a:ea typeface="+mj-ea"/>
                        </a:rPr>
                        <a:t>描述</a:t>
                      </a:r>
                      <a:endParaRPr lang="en-US" sz="1600" b="1">
                        <a:solidFill>
                          <a:srgbClr val="34302D"/>
                        </a:solidFill>
                        <a:effectLst/>
                        <a:latin typeface="+mj-ea"/>
                        <a:ea typeface="+mj-ea"/>
                      </a:endParaRPr>
                    </a:p>
                  </a:txBody>
                  <a:tcPr marL="34723" marR="34723" marT="17361" marB="17361">
                    <a:lnL>
                      <a:noFill/>
                    </a:lnL>
                    <a:lnR>
                      <a:noFill/>
                    </a:lnR>
                    <a:lnT>
                      <a:noFill/>
                    </a:lnT>
                    <a:lnB>
                      <a:noFill/>
                    </a:lnB>
                    <a:solidFill>
                      <a:srgbClr val="FFFFFF"/>
                    </a:solidFill>
                  </a:tcPr>
                </a:tc>
                <a:tc>
                  <a:txBody>
                    <a:bodyPr/>
                    <a:lstStyle/>
                    <a:p>
                      <a:pPr algn="l" rtl="0" fontAlgn="t"/>
                      <a:r>
                        <a:rPr lang="zh-CN" altLang="en-US" sz="1600" b="1">
                          <a:solidFill>
                            <a:srgbClr val="34302D"/>
                          </a:solidFill>
                          <a:effectLst/>
                          <a:latin typeface="+mj-ea"/>
                          <a:ea typeface="+mj-ea"/>
                        </a:rPr>
                        <a:t>示例</a:t>
                      </a:r>
                      <a:endParaRPr lang="en-US" sz="1600" b="1">
                        <a:solidFill>
                          <a:srgbClr val="34302D"/>
                        </a:solidFill>
                        <a:effectLst/>
                        <a:latin typeface="+mj-ea"/>
                        <a:ea typeface="+mj-ea"/>
                      </a:endParaRPr>
                    </a:p>
                  </a:txBody>
                  <a:tcPr marL="34723" marR="34723" marT="17361" marB="17361">
                    <a:lnL>
                      <a:noFill/>
                    </a:lnL>
                    <a:lnR>
                      <a:noFill/>
                    </a:lnR>
                    <a:lnT>
                      <a:noFill/>
                    </a:lnT>
                    <a:lnB>
                      <a:noFill/>
                    </a:lnB>
                    <a:solidFill>
                      <a:srgbClr val="FFFFFF"/>
                    </a:solidFill>
                  </a:tcPr>
                </a:tc>
                <a:extLst>
                  <a:ext uri="{0D108BD9-81ED-4DB2-BD59-A6C34878D82A}">
                    <a16:rowId xmlns:a16="http://schemas.microsoft.com/office/drawing/2014/main" val="10000"/>
                  </a:ext>
                </a:extLst>
              </a:tr>
              <a:tr h="270294">
                <a:tc>
                  <a:txBody>
                    <a:bodyPr/>
                    <a:lstStyle/>
                    <a:p>
                      <a:pPr algn="l" rtl="0" fontAlgn="t"/>
                      <a:r>
                        <a:rPr lang="en-US" sz="1600" b="0">
                          <a:solidFill>
                            <a:srgbClr val="34302D"/>
                          </a:solidFill>
                          <a:effectLst/>
                          <a:latin typeface="+mj-ea"/>
                          <a:ea typeface="+mj-ea"/>
                        </a:rPr>
                        <a:t>methodName</a:t>
                      </a:r>
                    </a:p>
                  </a:txBody>
                  <a:tcPr marL="34723" marR="34723" marT="17361" marB="17361">
                    <a:lnL>
                      <a:noFill/>
                    </a:lnL>
                    <a:lnR>
                      <a:noFill/>
                    </a:lnR>
                    <a:lnT>
                      <a:noFill/>
                    </a:lnT>
                    <a:lnB>
                      <a:noFill/>
                    </a:lnB>
                    <a:solidFill>
                      <a:srgbClr val="FFFFFF"/>
                    </a:solidFill>
                  </a:tcPr>
                </a:tc>
                <a:tc>
                  <a:txBody>
                    <a:bodyPr/>
                    <a:lstStyle/>
                    <a:p>
                      <a:pPr algn="l" rtl="0" fontAlgn="t"/>
                      <a:r>
                        <a:rPr lang="en-US" sz="1600" b="0">
                          <a:solidFill>
                            <a:srgbClr val="34302D"/>
                          </a:solidFill>
                          <a:effectLst/>
                          <a:latin typeface="+mj-ea"/>
                          <a:ea typeface="+mj-ea"/>
                        </a:rPr>
                        <a:t>root object</a:t>
                      </a:r>
                    </a:p>
                  </a:txBody>
                  <a:tcPr marL="34723" marR="34723" marT="17361" marB="17361">
                    <a:lnL>
                      <a:noFill/>
                    </a:lnL>
                    <a:lnR>
                      <a:noFill/>
                    </a:lnR>
                    <a:lnT>
                      <a:noFill/>
                    </a:lnT>
                    <a:lnB>
                      <a:noFill/>
                    </a:lnB>
                    <a:solidFill>
                      <a:srgbClr val="FFFFFF"/>
                    </a:solidFill>
                  </a:tcPr>
                </a:tc>
                <a:tc>
                  <a:txBody>
                    <a:bodyPr/>
                    <a:lstStyle/>
                    <a:p>
                      <a:pPr algn="l" rtl="0" fontAlgn="t"/>
                      <a:r>
                        <a:rPr lang="zh-CN" altLang="en-US" sz="1600" b="0">
                          <a:solidFill>
                            <a:srgbClr val="34302D"/>
                          </a:solidFill>
                          <a:effectLst/>
                          <a:latin typeface="+mj-ea"/>
                          <a:ea typeface="+mj-ea"/>
                        </a:rPr>
                        <a:t>当前被调用的方法名</a:t>
                      </a:r>
                      <a:endParaRPr lang="en-US" sz="1600" b="0">
                        <a:solidFill>
                          <a:srgbClr val="34302D"/>
                        </a:solidFill>
                        <a:effectLst/>
                        <a:latin typeface="+mj-ea"/>
                        <a:ea typeface="+mj-ea"/>
                      </a:endParaRPr>
                    </a:p>
                  </a:txBody>
                  <a:tcPr marL="34723" marR="34723" marT="17361" marB="17361">
                    <a:lnL>
                      <a:noFill/>
                    </a:lnL>
                    <a:lnR>
                      <a:noFill/>
                    </a:lnR>
                    <a:lnT>
                      <a:noFill/>
                    </a:lnT>
                    <a:lnB>
                      <a:noFill/>
                    </a:lnB>
                    <a:solidFill>
                      <a:srgbClr val="FFFFFF"/>
                    </a:solidFill>
                  </a:tcPr>
                </a:tc>
                <a:tc>
                  <a:txBody>
                    <a:bodyPr/>
                    <a:lstStyle/>
                    <a:p>
                      <a:pPr algn="l" rtl="0" fontAlgn="t"/>
                      <a:r>
                        <a:rPr lang="en-US" sz="1600" b="0">
                          <a:solidFill>
                            <a:srgbClr val="34302D"/>
                          </a:solidFill>
                          <a:effectLst/>
                          <a:latin typeface="+mj-ea"/>
                          <a:ea typeface="+mj-ea"/>
                        </a:rPr>
                        <a:t>#root.methodName</a:t>
                      </a:r>
                    </a:p>
                  </a:txBody>
                  <a:tcPr marL="34723" marR="34723" marT="17361" marB="17361">
                    <a:lnL>
                      <a:noFill/>
                    </a:lnL>
                    <a:lnR>
                      <a:noFill/>
                    </a:lnR>
                    <a:lnT>
                      <a:noFill/>
                    </a:lnT>
                    <a:lnB>
                      <a:noFill/>
                    </a:lnB>
                    <a:solidFill>
                      <a:srgbClr val="FFFFFF"/>
                    </a:solidFill>
                  </a:tcPr>
                </a:tc>
                <a:extLst>
                  <a:ext uri="{0D108BD9-81ED-4DB2-BD59-A6C34878D82A}">
                    <a16:rowId xmlns:a16="http://schemas.microsoft.com/office/drawing/2014/main" val="10001"/>
                  </a:ext>
                </a:extLst>
              </a:tr>
              <a:tr h="270294">
                <a:tc>
                  <a:txBody>
                    <a:bodyPr/>
                    <a:lstStyle/>
                    <a:p>
                      <a:pPr algn="l" rtl="0" fontAlgn="t"/>
                      <a:r>
                        <a:rPr lang="en-US" sz="1600" b="0">
                          <a:solidFill>
                            <a:srgbClr val="34302D"/>
                          </a:solidFill>
                          <a:effectLst/>
                          <a:latin typeface="+mj-ea"/>
                          <a:ea typeface="+mj-ea"/>
                        </a:rPr>
                        <a:t>method</a:t>
                      </a:r>
                    </a:p>
                  </a:txBody>
                  <a:tcPr marL="34723" marR="34723" marT="17361" marB="17361">
                    <a:lnL>
                      <a:noFill/>
                    </a:lnL>
                    <a:lnR>
                      <a:noFill/>
                    </a:lnR>
                    <a:lnT>
                      <a:noFill/>
                    </a:lnT>
                    <a:lnB>
                      <a:noFill/>
                    </a:lnB>
                    <a:solidFill>
                      <a:srgbClr val="F8F8F7"/>
                    </a:solidFill>
                  </a:tcPr>
                </a:tc>
                <a:tc>
                  <a:txBody>
                    <a:bodyPr/>
                    <a:lstStyle/>
                    <a:p>
                      <a:pPr algn="l" rtl="0" fontAlgn="t"/>
                      <a:r>
                        <a:rPr lang="en-US" sz="1600" b="0">
                          <a:solidFill>
                            <a:srgbClr val="34302D"/>
                          </a:solidFill>
                          <a:effectLst/>
                          <a:latin typeface="+mj-ea"/>
                          <a:ea typeface="+mj-ea"/>
                        </a:rPr>
                        <a:t>root object</a:t>
                      </a:r>
                    </a:p>
                  </a:txBody>
                  <a:tcPr marL="34723" marR="34723" marT="17361" marB="17361">
                    <a:lnL>
                      <a:noFill/>
                    </a:lnL>
                    <a:lnR>
                      <a:noFill/>
                    </a:lnR>
                    <a:lnT>
                      <a:noFill/>
                    </a:lnT>
                    <a:lnB>
                      <a:noFill/>
                    </a:lnB>
                    <a:solidFill>
                      <a:srgbClr val="F8F8F7"/>
                    </a:solidFill>
                  </a:tcPr>
                </a:tc>
                <a:tc>
                  <a:txBody>
                    <a:bodyPr/>
                    <a:lstStyle/>
                    <a:p>
                      <a:pPr algn="l" rtl="0" fontAlgn="t"/>
                      <a:r>
                        <a:rPr lang="zh-CN" altLang="en-US" sz="1600" b="0">
                          <a:solidFill>
                            <a:srgbClr val="34302D"/>
                          </a:solidFill>
                          <a:effectLst/>
                          <a:latin typeface="+mj-ea"/>
                          <a:ea typeface="+mj-ea"/>
                        </a:rPr>
                        <a:t>当前被调用的方法</a:t>
                      </a:r>
                      <a:endParaRPr lang="en-US" sz="1600" b="0">
                        <a:solidFill>
                          <a:srgbClr val="34302D"/>
                        </a:solidFill>
                        <a:effectLst/>
                        <a:latin typeface="+mj-ea"/>
                        <a:ea typeface="+mj-ea"/>
                      </a:endParaRPr>
                    </a:p>
                  </a:txBody>
                  <a:tcPr marL="34723" marR="34723" marT="17361" marB="17361">
                    <a:lnL>
                      <a:noFill/>
                    </a:lnL>
                    <a:lnR>
                      <a:noFill/>
                    </a:lnR>
                    <a:lnT>
                      <a:noFill/>
                    </a:lnT>
                    <a:lnB>
                      <a:noFill/>
                    </a:lnB>
                    <a:solidFill>
                      <a:srgbClr val="F8F8F7"/>
                    </a:solidFill>
                  </a:tcPr>
                </a:tc>
                <a:tc>
                  <a:txBody>
                    <a:bodyPr/>
                    <a:lstStyle/>
                    <a:p>
                      <a:pPr algn="l" rtl="0" fontAlgn="t"/>
                      <a:r>
                        <a:rPr lang="en-US" sz="1600" b="0">
                          <a:solidFill>
                            <a:srgbClr val="34302D"/>
                          </a:solidFill>
                          <a:effectLst/>
                          <a:latin typeface="+mj-ea"/>
                          <a:ea typeface="+mj-ea"/>
                        </a:rPr>
                        <a:t>#root.method.name</a:t>
                      </a:r>
                    </a:p>
                  </a:txBody>
                  <a:tcPr marL="34723" marR="34723" marT="17361" marB="17361">
                    <a:lnL>
                      <a:noFill/>
                    </a:lnL>
                    <a:lnR>
                      <a:noFill/>
                    </a:lnR>
                    <a:lnT>
                      <a:noFill/>
                    </a:lnT>
                    <a:lnB>
                      <a:noFill/>
                    </a:lnB>
                    <a:solidFill>
                      <a:srgbClr val="F8F8F7"/>
                    </a:solidFill>
                  </a:tcPr>
                </a:tc>
                <a:extLst>
                  <a:ext uri="{0D108BD9-81ED-4DB2-BD59-A6C34878D82A}">
                    <a16:rowId xmlns:a16="http://schemas.microsoft.com/office/drawing/2014/main" val="10002"/>
                  </a:ext>
                </a:extLst>
              </a:tr>
              <a:tr h="270294">
                <a:tc>
                  <a:txBody>
                    <a:bodyPr/>
                    <a:lstStyle/>
                    <a:p>
                      <a:pPr algn="l" rtl="0" fontAlgn="t"/>
                      <a:r>
                        <a:rPr lang="en-US" sz="1600" b="0">
                          <a:solidFill>
                            <a:srgbClr val="34302D"/>
                          </a:solidFill>
                          <a:effectLst/>
                          <a:latin typeface="+mj-ea"/>
                          <a:ea typeface="+mj-ea"/>
                        </a:rPr>
                        <a:t>target</a:t>
                      </a:r>
                    </a:p>
                  </a:txBody>
                  <a:tcPr marL="34723" marR="34723" marT="17361" marB="17361">
                    <a:lnL>
                      <a:noFill/>
                    </a:lnL>
                    <a:lnR>
                      <a:noFill/>
                    </a:lnR>
                    <a:lnT>
                      <a:noFill/>
                    </a:lnT>
                    <a:lnB>
                      <a:noFill/>
                    </a:lnB>
                    <a:solidFill>
                      <a:srgbClr val="FFFFFF"/>
                    </a:solidFill>
                  </a:tcPr>
                </a:tc>
                <a:tc>
                  <a:txBody>
                    <a:bodyPr/>
                    <a:lstStyle/>
                    <a:p>
                      <a:pPr algn="l" rtl="0" fontAlgn="t"/>
                      <a:r>
                        <a:rPr lang="en-US" sz="1600" b="0">
                          <a:solidFill>
                            <a:srgbClr val="34302D"/>
                          </a:solidFill>
                          <a:effectLst/>
                          <a:latin typeface="+mj-ea"/>
                          <a:ea typeface="+mj-ea"/>
                        </a:rPr>
                        <a:t>root object</a:t>
                      </a:r>
                    </a:p>
                  </a:txBody>
                  <a:tcPr marL="34723" marR="34723" marT="17361" marB="17361">
                    <a:lnL>
                      <a:noFill/>
                    </a:lnL>
                    <a:lnR>
                      <a:noFill/>
                    </a:lnR>
                    <a:lnT>
                      <a:noFill/>
                    </a:lnT>
                    <a:lnB>
                      <a:noFill/>
                    </a:lnB>
                    <a:solidFill>
                      <a:srgbClr val="FFFFFF"/>
                    </a:solidFill>
                  </a:tcPr>
                </a:tc>
                <a:tc>
                  <a:txBody>
                    <a:bodyPr/>
                    <a:lstStyle/>
                    <a:p>
                      <a:pPr algn="l" rtl="0" fontAlgn="t"/>
                      <a:r>
                        <a:rPr lang="zh-CN" altLang="en-US" sz="1600" b="0">
                          <a:solidFill>
                            <a:srgbClr val="34302D"/>
                          </a:solidFill>
                          <a:effectLst/>
                          <a:latin typeface="+mj-ea"/>
                          <a:ea typeface="+mj-ea"/>
                        </a:rPr>
                        <a:t>当前被调用的目标对象</a:t>
                      </a:r>
                      <a:endParaRPr lang="en-US" sz="1600" b="0">
                        <a:solidFill>
                          <a:srgbClr val="34302D"/>
                        </a:solidFill>
                        <a:effectLst/>
                        <a:latin typeface="+mj-ea"/>
                        <a:ea typeface="+mj-ea"/>
                      </a:endParaRPr>
                    </a:p>
                  </a:txBody>
                  <a:tcPr marL="34723" marR="34723" marT="17361" marB="17361">
                    <a:lnL>
                      <a:noFill/>
                    </a:lnL>
                    <a:lnR>
                      <a:noFill/>
                    </a:lnR>
                    <a:lnT>
                      <a:noFill/>
                    </a:lnT>
                    <a:lnB>
                      <a:noFill/>
                    </a:lnB>
                    <a:solidFill>
                      <a:srgbClr val="FFFFFF"/>
                    </a:solidFill>
                  </a:tcPr>
                </a:tc>
                <a:tc>
                  <a:txBody>
                    <a:bodyPr/>
                    <a:lstStyle/>
                    <a:p>
                      <a:pPr algn="l" rtl="0" fontAlgn="t"/>
                      <a:r>
                        <a:rPr lang="en-US" sz="1600" b="0">
                          <a:solidFill>
                            <a:srgbClr val="34302D"/>
                          </a:solidFill>
                          <a:effectLst/>
                          <a:latin typeface="+mj-ea"/>
                          <a:ea typeface="+mj-ea"/>
                        </a:rPr>
                        <a:t>#root.target</a:t>
                      </a:r>
                    </a:p>
                  </a:txBody>
                  <a:tcPr marL="34723" marR="34723" marT="17361" marB="17361">
                    <a:lnL>
                      <a:noFill/>
                    </a:lnL>
                    <a:lnR>
                      <a:noFill/>
                    </a:lnR>
                    <a:lnT>
                      <a:noFill/>
                    </a:lnT>
                    <a:lnB>
                      <a:noFill/>
                    </a:lnB>
                    <a:solidFill>
                      <a:srgbClr val="FFFFFF"/>
                    </a:solidFill>
                  </a:tcPr>
                </a:tc>
                <a:extLst>
                  <a:ext uri="{0D108BD9-81ED-4DB2-BD59-A6C34878D82A}">
                    <a16:rowId xmlns:a16="http://schemas.microsoft.com/office/drawing/2014/main" val="10003"/>
                  </a:ext>
                </a:extLst>
              </a:tr>
              <a:tr h="270294">
                <a:tc>
                  <a:txBody>
                    <a:bodyPr/>
                    <a:lstStyle/>
                    <a:p>
                      <a:pPr algn="l" rtl="0" fontAlgn="t"/>
                      <a:r>
                        <a:rPr lang="en-US" sz="1600" b="0">
                          <a:solidFill>
                            <a:srgbClr val="34302D"/>
                          </a:solidFill>
                          <a:effectLst/>
                          <a:latin typeface="+mj-ea"/>
                          <a:ea typeface="+mj-ea"/>
                        </a:rPr>
                        <a:t>targetClass</a:t>
                      </a:r>
                    </a:p>
                  </a:txBody>
                  <a:tcPr marL="34723" marR="34723" marT="17361" marB="17361">
                    <a:lnL>
                      <a:noFill/>
                    </a:lnL>
                    <a:lnR>
                      <a:noFill/>
                    </a:lnR>
                    <a:lnT>
                      <a:noFill/>
                    </a:lnT>
                    <a:lnB>
                      <a:noFill/>
                    </a:lnB>
                    <a:solidFill>
                      <a:srgbClr val="F8F8F7"/>
                    </a:solidFill>
                  </a:tcPr>
                </a:tc>
                <a:tc>
                  <a:txBody>
                    <a:bodyPr/>
                    <a:lstStyle/>
                    <a:p>
                      <a:pPr algn="l" rtl="0" fontAlgn="t"/>
                      <a:r>
                        <a:rPr lang="en-US" sz="1600" b="0">
                          <a:solidFill>
                            <a:srgbClr val="34302D"/>
                          </a:solidFill>
                          <a:effectLst/>
                          <a:latin typeface="+mj-ea"/>
                          <a:ea typeface="+mj-ea"/>
                        </a:rPr>
                        <a:t>root object</a:t>
                      </a:r>
                    </a:p>
                  </a:txBody>
                  <a:tcPr marL="34723" marR="34723" marT="17361" marB="17361">
                    <a:lnL>
                      <a:noFill/>
                    </a:lnL>
                    <a:lnR>
                      <a:noFill/>
                    </a:lnR>
                    <a:lnT>
                      <a:noFill/>
                    </a:lnT>
                    <a:lnB>
                      <a:noFill/>
                    </a:lnB>
                    <a:solidFill>
                      <a:srgbClr val="F8F8F7"/>
                    </a:solidFill>
                  </a:tcPr>
                </a:tc>
                <a:tc>
                  <a:txBody>
                    <a:bodyPr/>
                    <a:lstStyle/>
                    <a:p>
                      <a:pPr algn="l" rtl="0" fontAlgn="t"/>
                      <a:r>
                        <a:rPr lang="zh-CN" altLang="en-US" sz="1600" b="0">
                          <a:solidFill>
                            <a:srgbClr val="34302D"/>
                          </a:solidFill>
                          <a:effectLst/>
                          <a:latin typeface="+mj-ea"/>
                          <a:ea typeface="+mj-ea"/>
                        </a:rPr>
                        <a:t>当前被调用的目标对象类</a:t>
                      </a:r>
                      <a:endParaRPr lang="en-US" sz="1600" b="0">
                        <a:solidFill>
                          <a:srgbClr val="34302D"/>
                        </a:solidFill>
                        <a:effectLst/>
                        <a:latin typeface="+mj-ea"/>
                        <a:ea typeface="+mj-ea"/>
                      </a:endParaRPr>
                    </a:p>
                  </a:txBody>
                  <a:tcPr marL="34723" marR="34723" marT="17361" marB="17361">
                    <a:lnL>
                      <a:noFill/>
                    </a:lnL>
                    <a:lnR>
                      <a:noFill/>
                    </a:lnR>
                    <a:lnT>
                      <a:noFill/>
                    </a:lnT>
                    <a:lnB>
                      <a:noFill/>
                    </a:lnB>
                    <a:solidFill>
                      <a:srgbClr val="F8F8F7"/>
                    </a:solidFill>
                  </a:tcPr>
                </a:tc>
                <a:tc>
                  <a:txBody>
                    <a:bodyPr/>
                    <a:lstStyle/>
                    <a:p>
                      <a:pPr algn="l" rtl="0" fontAlgn="t"/>
                      <a:r>
                        <a:rPr lang="en-US" sz="1600" b="0">
                          <a:solidFill>
                            <a:srgbClr val="34302D"/>
                          </a:solidFill>
                          <a:effectLst/>
                          <a:latin typeface="+mj-ea"/>
                          <a:ea typeface="+mj-ea"/>
                        </a:rPr>
                        <a:t>#root.targetClass</a:t>
                      </a:r>
                    </a:p>
                  </a:txBody>
                  <a:tcPr marL="34723" marR="34723" marT="17361" marB="17361">
                    <a:lnL>
                      <a:noFill/>
                    </a:lnL>
                    <a:lnR>
                      <a:noFill/>
                    </a:lnR>
                    <a:lnT>
                      <a:noFill/>
                    </a:lnT>
                    <a:lnB>
                      <a:noFill/>
                    </a:lnB>
                    <a:solidFill>
                      <a:srgbClr val="F8F8F7"/>
                    </a:solidFill>
                  </a:tcPr>
                </a:tc>
                <a:extLst>
                  <a:ext uri="{0D108BD9-81ED-4DB2-BD59-A6C34878D82A}">
                    <a16:rowId xmlns:a16="http://schemas.microsoft.com/office/drawing/2014/main" val="10004"/>
                  </a:ext>
                </a:extLst>
              </a:tr>
              <a:tr h="270294">
                <a:tc>
                  <a:txBody>
                    <a:bodyPr/>
                    <a:lstStyle/>
                    <a:p>
                      <a:pPr algn="l" rtl="0" fontAlgn="t"/>
                      <a:r>
                        <a:rPr lang="en-US" sz="1600" b="0">
                          <a:solidFill>
                            <a:srgbClr val="34302D"/>
                          </a:solidFill>
                          <a:effectLst/>
                          <a:latin typeface="+mj-ea"/>
                          <a:ea typeface="+mj-ea"/>
                        </a:rPr>
                        <a:t>args</a:t>
                      </a:r>
                    </a:p>
                  </a:txBody>
                  <a:tcPr marL="34723" marR="34723" marT="17361" marB="17361">
                    <a:lnL>
                      <a:noFill/>
                    </a:lnL>
                    <a:lnR>
                      <a:noFill/>
                    </a:lnR>
                    <a:lnT>
                      <a:noFill/>
                    </a:lnT>
                    <a:lnB>
                      <a:noFill/>
                    </a:lnB>
                    <a:solidFill>
                      <a:srgbClr val="FFFFFF"/>
                    </a:solidFill>
                  </a:tcPr>
                </a:tc>
                <a:tc>
                  <a:txBody>
                    <a:bodyPr/>
                    <a:lstStyle/>
                    <a:p>
                      <a:pPr algn="l" rtl="0" fontAlgn="t"/>
                      <a:r>
                        <a:rPr lang="en-US" sz="1600" b="0">
                          <a:solidFill>
                            <a:srgbClr val="34302D"/>
                          </a:solidFill>
                          <a:effectLst/>
                          <a:latin typeface="+mj-ea"/>
                          <a:ea typeface="+mj-ea"/>
                        </a:rPr>
                        <a:t>root object</a:t>
                      </a:r>
                    </a:p>
                  </a:txBody>
                  <a:tcPr marL="34723" marR="34723" marT="17361" marB="17361">
                    <a:lnL>
                      <a:noFill/>
                    </a:lnL>
                    <a:lnR>
                      <a:noFill/>
                    </a:lnR>
                    <a:lnT>
                      <a:noFill/>
                    </a:lnT>
                    <a:lnB>
                      <a:noFill/>
                    </a:lnB>
                    <a:solidFill>
                      <a:srgbClr val="FFFFFF"/>
                    </a:solidFill>
                  </a:tcPr>
                </a:tc>
                <a:tc>
                  <a:txBody>
                    <a:bodyPr/>
                    <a:lstStyle/>
                    <a:p>
                      <a:pPr algn="l" rtl="0" fontAlgn="t"/>
                      <a:r>
                        <a:rPr lang="zh-CN" altLang="en-US" sz="1600" b="0">
                          <a:solidFill>
                            <a:srgbClr val="34302D"/>
                          </a:solidFill>
                          <a:effectLst/>
                          <a:latin typeface="+mj-ea"/>
                          <a:ea typeface="+mj-ea"/>
                        </a:rPr>
                        <a:t>当前被调用的方法的参数列表</a:t>
                      </a:r>
                      <a:endParaRPr lang="en-US" sz="1600" b="0">
                        <a:solidFill>
                          <a:srgbClr val="34302D"/>
                        </a:solidFill>
                        <a:effectLst/>
                        <a:latin typeface="+mj-ea"/>
                        <a:ea typeface="+mj-ea"/>
                      </a:endParaRPr>
                    </a:p>
                  </a:txBody>
                  <a:tcPr marL="34723" marR="34723" marT="17361" marB="17361">
                    <a:lnL>
                      <a:noFill/>
                    </a:lnL>
                    <a:lnR>
                      <a:noFill/>
                    </a:lnR>
                    <a:lnT>
                      <a:noFill/>
                    </a:lnT>
                    <a:lnB>
                      <a:noFill/>
                    </a:lnB>
                    <a:solidFill>
                      <a:srgbClr val="FFFFFF"/>
                    </a:solidFill>
                  </a:tcPr>
                </a:tc>
                <a:tc>
                  <a:txBody>
                    <a:bodyPr/>
                    <a:lstStyle/>
                    <a:p>
                      <a:pPr algn="l" rtl="0" fontAlgn="t"/>
                      <a:r>
                        <a:rPr lang="en-US" sz="1600" b="0">
                          <a:solidFill>
                            <a:srgbClr val="34302D"/>
                          </a:solidFill>
                          <a:effectLst/>
                          <a:latin typeface="+mj-ea"/>
                          <a:ea typeface="+mj-ea"/>
                        </a:rPr>
                        <a:t>#root.args[0]</a:t>
                      </a:r>
                    </a:p>
                  </a:txBody>
                  <a:tcPr marL="34723" marR="34723" marT="17361" marB="17361">
                    <a:lnL>
                      <a:noFill/>
                    </a:lnL>
                    <a:lnR>
                      <a:noFill/>
                    </a:lnR>
                    <a:lnT>
                      <a:noFill/>
                    </a:lnT>
                    <a:lnB>
                      <a:noFill/>
                    </a:lnB>
                    <a:solidFill>
                      <a:srgbClr val="FFFFFF"/>
                    </a:solidFill>
                  </a:tcPr>
                </a:tc>
                <a:extLst>
                  <a:ext uri="{0D108BD9-81ED-4DB2-BD59-A6C34878D82A}">
                    <a16:rowId xmlns:a16="http://schemas.microsoft.com/office/drawing/2014/main" val="10005"/>
                  </a:ext>
                </a:extLst>
              </a:tr>
              <a:tr h="506896">
                <a:tc>
                  <a:txBody>
                    <a:bodyPr/>
                    <a:lstStyle/>
                    <a:p>
                      <a:pPr algn="l" rtl="0" fontAlgn="t"/>
                      <a:r>
                        <a:rPr lang="en-US" sz="1600" b="0">
                          <a:solidFill>
                            <a:srgbClr val="34302D"/>
                          </a:solidFill>
                          <a:effectLst/>
                          <a:latin typeface="+mj-ea"/>
                          <a:ea typeface="+mj-ea"/>
                        </a:rPr>
                        <a:t>caches</a:t>
                      </a:r>
                    </a:p>
                  </a:txBody>
                  <a:tcPr marL="34723" marR="34723" marT="17361" marB="17361">
                    <a:lnL>
                      <a:noFill/>
                    </a:lnL>
                    <a:lnR>
                      <a:noFill/>
                    </a:lnR>
                    <a:lnT>
                      <a:noFill/>
                    </a:lnT>
                    <a:lnB>
                      <a:noFill/>
                    </a:lnB>
                    <a:solidFill>
                      <a:srgbClr val="F8F8F7"/>
                    </a:solidFill>
                  </a:tcPr>
                </a:tc>
                <a:tc>
                  <a:txBody>
                    <a:bodyPr/>
                    <a:lstStyle/>
                    <a:p>
                      <a:pPr algn="l" rtl="0" fontAlgn="t"/>
                      <a:r>
                        <a:rPr lang="en-US" sz="1600" b="0">
                          <a:solidFill>
                            <a:srgbClr val="34302D"/>
                          </a:solidFill>
                          <a:effectLst/>
                          <a:latin typeface="+mj-ea"/>
                          <a:ea typeface="+mj-ea"/>
                        </a:rPr>
                        <a:t>root object</a:t>
                      </a:r>
                    </a:p>
                  </a:txBody>
                  <a:tcPr marL="34723" marR="34723" marT="17361" marB="17361">
                    <a:lnL>
                      <a:noFill/>
                    </a:lnL>
                    <a:lnR>
                      <a:noFill/>
                    </a:lnR>
                    <a:lnT>
                      <a:noFill/>
                    </a:lnT>
                    <a:lnB>
                      <a:noFill/>
                    </a:lnB>
                    <a:solidFill>
                      <a:srgbClr val="F8F8F7"/>
                    </a:solidFill>
                  </a:tcPr>
                </a:tc>
                <a:tc>
                  <a:txBody>
                    <a:bodyPr/>
                    <a:lstStyle/>
                    <a:p>
                      <a:pPr algn="l" rtl="0" fontAlgn="t"/>
                      <a:r>
                        <a:rPr lang="zh-CN" altLang="en-US" sz="1600" b="0">
                          <a:solidFill>
                            <a:srgbClr val="34302D"/>
                          </a:solidFill>
                          <a:effectLst/>
                          <a:latin typeface="+mj-ea"/>
                          <a:ea typeface="+mj-ea"/>
                        </a:rPr>
                        <a:t>当前方法调用使用的缓存列表（如</a:t>
                      </a:r>
                      <a:r>
                        <a:rPr lang="en-US" altLang="zh-CN" sz="1600" b="0">
                          <a:solidFill>
                            <a:srgbClr val="34302D"/>
                          </a:solidFill>
                          <a:effectLst/>
                          <a:latin typeface="+mj-ea"/>
                          <a:ea typeface="+mj-ea"/>
                        </a:rPr>
                        <a:t>@</a:t>
                      </a:r>
                      <a:r>
                        <a:rPr lang="en-US" sz="1600" b="0">
                          <a:solidFill>
                            <a:srgbClr val="34302D"/>
                          </a:solidFill>
                          <a:effectLst/>
                          <a:latin typeface="+mj-ea"/>
                          <a:ea typeface="+mj-ea"/>
                        </a:rPr>
                        <a:t>Cacheable(value={"cache1", "cache2"})），</a:t>
                      </a:r>
                      <a:r>
                        <a:rPr lang="zh-CN" altLang="en-US" sz="1600" b="0">
                          <a:solidFill>
                            <a:srgbClr val="34302D"/>
                          </a:solidFill>
                          <a:effectLst/>
                          <a:latin typeface="+mj-ea"/>
                          <a:ea typeface="+mj-ea"/>
                        </a:rPr>
                        <a:t>则有两个</a:t>
                      </a:r>
                      <a:r>
                        <a:rPr lang="en-US" sz="1600" b="0">
                          <a:solidFill>
                            <a:srgbClr val="34302D"/>
                          </a:solidFill>
                          <a:effectLst/>
                          <a:latin typeface="+mj-ea"/>
                          <a:ea typeface="+mj-ea"/>
                        </a:rPr>
                        <a:t>cache</a:t>
                      </a:r>
                    </a:p>
                  </a:txBody>
                  <a:tcPr marL="34723" marR="34723" marT="17361" marB="17361">
                    <a:lnL>
                      <a:noFill/>
                    </a:lnL>
                    <a:lnR>
                      <a:noFill/>
                    </a:lnR>
                    <a:lnT>
                      <a:noFill/>
                    </a:lnT>
                    <a:lnB>
                      <a:noFill/>
                    </a:lnB>
                    <a:solidFill>
                      <a:srgbClr val="F8F8F7"/>
                    </a:solidFill>
                  </a:tcPr>
                </a:tc>
                <a:tc>
                  <a:txBody>
                    <a:bodyPr/>
                    <a:lstStyle/>
                    <a:p>
                      <a:pPr algn="l" rtl="0" fontAlgn="t"/>
                      <a:r>
                        <a:rPr lang="en-US" sz="1600" b="0">
                          <a:solidFill>
                            <a:srgbClr val="34302D"/>
                          </a:solidFill>
                          <a:effectLst/>
                          <a:latin typeface="+mj-ea"/>
                          <a:ea typeface="+mj-ea"/>
                        </a:rPr>
                        <a:t>#root.caches[0].name</a:t>
                      </a:r>
                    </a:p>
                  </a:txBody>
                  <a:tcPr marL="34723" marR="34723" marT="17361" marB="17361">
                    <a:lnL>
                      <a:noFill/>
                    </a:lnL>
                    <a:lnR>
                      <a:noFill/>
                    </a:lnR>
                    <a:lnT>
                      <a:noFill/>
                    </a:lnT>
                    <a:lnB>
                      <a:noFill/>
                    </a:lnB>
                    <a:solidFill>
                      <a:srgbClr val="F8F8F7"/>
                    </a:solidFill>
                  </a:tcPr>
                </a:tc>
                <a:extLst>
                  <a:ext uri="{0D108BD9-81ED-4DB2-BD59-A6C34878D82A}">
                    <a16:rowId xmlns:a16="http://schemas.microsoft.com/office/drawing/2014/main" val="10006"/>
                  </a:ext>
                </a:extLst>
              </a:tr>
              <a:tr h="656232">
                <a:tc>
                  <a:txBody>
                    <a:bodyPr/>
                    <a:lstStyle/>
                    <a:p>
                      <a:pPr algn="l" rtl="0" fontAlgn="t"/>
                      <a:r>
                        <a:rPr lang="en-US" sz="1600" b="0" i="1">
                          <a:solidFill>
                            <a:srgbClr val="34302D"/>
                          </a:solidFill>
                          <a:effectLst/>
                          <a:latin typeface="+mj-ea"/>
                          <a:ea typeface="+mj-ea"/>
                        </a:rPr>
                        <a:t>argument name</a:t>
                      </a:r>
                      <a:endParaRPr lang="en-US" sz="1600" b="0">
                        <a:solidFill>
                          <a:srgbClr val="34302D"/>
                        </a:solidFill>
                        <a:effectLst/>
                        <a:latin typeface="+mj-ea"/>
                        <a:ea typeface="+mj-ea"/>
                      </a:endParaRPr>
                    </a:p>
                  </a:txBody>
                  <a:tcPr marL="34723" marR="34723" marT="17361" marB="17361">
                    <a:lnL>
                      <a:noFill/>
                    </a:lnL>
                    <a:lnR>
                      <a:noFill/>
                    </a:lnR>
                    <a:lnT>
                      <a:noFill/>
                    </a:lnT>
                    <a:lnB>
                      <a:noFill/>
                    </a:lnB>
                    <a:solidFill>
                      <a:srgbClr val="FFFFFF"/>
                    </a:solidFill>
                  </a:tcPr>
                </a:tc>
                <a:tc>
                  <a:txBody>
                    <a:bodyPr/>
                    <a:lstStyle/>
                    <a:p>
                      <a:pPr algn="l" rtl="0" fontAlgn="t"/>
                      <a:r>
                        <a:rPr lang="en-US" sz="1600" b="0">
                          <a:solidFill>
                            <a:srgbClr val="34302D"/>
                          </a:solidFill>
                          <a:effectLst/>
                          <a:latin typeface="+mj-ea"/>
                          <a:ea typeface="+mj-ea"/>
                        </a:rPr>
                        <a:t>evaluation context</a:t>
                      </a:r>
                    </a:p>
                  </a:txBody>
                  <a:tcPr marL="34723" marR="34723" marT="17361" marB="17361">
                    <a:lnL>
                      <a:noFill/>
                    </a:lnL>
                    <a:lnR>
                      <a:noFill/>
                    </a:lnR>
                    <a:lnT>
                      <a:noFill/>
                    </a:lnT>
                    <a:lnB>
                      <a:noFill/>
                    </a:lnB>
                    <a:solidFill>
                      <a:srgbClr val="FFFFFF"/>
                    </a:solidFill>
                  </a:tcPr>
                </a:tc>
                <a:tc>
                  <a:txBody>
                    <a:bodyPr/>
                    <a:lstStyle/>
                    <a:p>
                      <a:pPr algn="l" rtl="0" fontAlgn="t"/>
                      <a:r>
                        <a:rPr lang="zh-CN" altLang="en-US" sz="1600" b="0">
                          <a:solidFill>
                            <a:srgbClr val="34302D"/>
                          </a:solidFill>
                          <a:effectLst/>
                          <a:latin typeface="+mj-ea"/>
                          <a:ea typeface="+mj-ea"/>
                        </a:rPr>
                        <a:t>方法参数的名字</a:t>
                      </a:r>
                      <a:r>
                        <a:rPr lang="en-US" sz="1600" b="0">
                          <a:solidFill>
                            <a:srgbClr val="34302D"/>
                          </a:solidFill>
                          <a:effectLst/>
                          <a:latin typeface="+mj-ea"/>
                          <a:ea typeface="+mj-ea"/>
                        </a:rPr>
                        <a:t>. </a:t>
                      </a:r>
                      <a:r>
                        <a:rPr lang="zh-CN" altLang="en-US" sz="1600" b="0">
                          <a:solidFill>
                            <a:srgbClr val="34302D"/>
                          </a:solidFill>
                          <a:effectLst/>
                          <a:latin typeface="+mj-ea"/>
                          <a:ea typeface="+mj-ea"/>
                        </a:rPr>
                        <a:t>可以直接 </a:t>
                      </a:r>
                      <a:r>
                        <a:rPr lang="en-US" altLang="zh-CN" sz="1600" b="0">
                          <a:solidFill>
                            <a:srgbClr val="34302D"/>
                          </a:solidFill>
                          <a:effectLst/>
                          <a:latin typeface="+mj-ea"/>
                          <a:ea typeface="+mj-ea"/>
                        </a:rPr>
                        <a:t>#</a:t>
                      </a:r>
                      <a:r>
                        <a:rPr lang="zh-CN" altLang="en-US" sz="1600" b="0">
                          <a:solidFill>
                            <a:srgbClr val="34302D"/>
                          </a:solidFill>
                          <a:effectLst/>
                          <a:latin typeface="+mj-ea"/>
                          <a:ea typeface="+mj-ea"/>
                        </a:rPr>
                        <a:t>参数名 ，也可以使用 </a:t>
                      </a:r>
                      <a:r>
                        <a:rPr lang="en-US" altLang="zh-CN" sz="1600" b="0">
                          <a:solidFill>
                            <a:srgbClr val="34302D"/>
                          </a:solidFill>
                          <a:effectLst/>
                          <a:latin typeface="+mj-ea"/>
                          <a:ea typeface="+mj-ea"/>
                        </a:rPr>
                        <a:t>#p0</a:t>
                      </a:r>
                      <a:r>
                        <a:rPr lang="zh-CN" altLang="en-US" sz="1600" b="0">
                          <a:solidFill>
                            <a:srgbClr val="34302D"/>
                          </a:solidFill>
                          <a:effectLst/>
                          <a:latin typeface="+mj-ea"/>
                          <a:ea typeface="+mj-ea"/>
                        </a:rPr>
                        <a:t>或</a:t>
                      </a:r>
                      <a:r>
                        <a:rPr lang="en-US" altLang="zh-CN" sz="1600" b="0">
                          <a:solidFill>
                            <a:srgbClr val="34302D"/>
                          </a:solidFill>
                          <a:effectLst/>
                          <a:latin typeface="+mj-ea"/>
                          <a:ea typeface="+mj-ea"/>
                        </a:rPr>
                        <a:t>#a0 </a:t>
                      </a:r>
                      <a:r>
                        <a:rPr lang="zh-CN" altLang="en-US" sz="1600" b="0">
                          <a:solidFill>
                            <a:srgbClr val="34302D"/>
                          </a:solidFill>
                          <a:effectLst/>
                          <a:latin typeface="+mj-ea"/>
                          <a:ea typeface="+mj-ea"/>
                        </a:rPr>
                        <a:t>的形式，</a:t>
                      </a:r>
                      <a:r>
                        <a:rPr lang="en-US" altLang="zh-CN" sz="1600" b="0">
                          <a:solidFill>
                            <a:srgbClr val="34302D"/>
                          </a:solidFill>
                          <a:effectLst/>
                          <a:latin typeface="+mj-ea"/>
                          <a:ea typeface="+mj-ea"/>
                        </a:rPr>
                        <a:t>0</a:t>
                      </a:r>
                      <a:r>
                        <a:rPr lang="zh-CN" altLang="en-US" sz="1600" b="0">
                          <a:solidFill>
                            <a:srgbClr val="34302D"/>
                          </a:solidFill>
                          <a:effectLst/>
                          <a:latin typeface="+mj-ea"/>
                          <a:ea typeface="+mj-ea"/>
                        </a:rPr>
                        <a:t>代表参数的索引；</a:t>
                      </a:r>
                      <a:endParaRPr lang="en-US" sz="1600" b="0">
                        <a:solidFill>
                          <a:srgbClr val="34302D"/>
                        </a:solidFill>
                        <a:effectLst/>
                        <a:latin typeface="+mj-ea"/>
                        <a:ea typeface="+mj-ea"/>
                      </a:endParaRPr>
                    </a:p>
                  </a:txBody>
                  <a:tcPr marL="34723" marR="34723" marT="17361" marB="17361">
                    <a:lnL>
                      <a:noFill/>
                    </a:lnL>
                    <a:lnR>
                      <a:noFill/>
                    </a:lnR>
                    <a:lnT>
                      <a:noFill/>
                    </a:lnT>
                    <a:lnB>
                      <a:noFill/>
                    </a:lnB>
                    <a:solidFill>
                      <a:srgbClr val="FFFFFF"/>
                    </a:solidFill>
                  </a:tcPr>
                </a:tc>
                <a:tc>
                  <a:txBody>
                    <a:bodyPr/>
                    <a:lstStyle/>
                    <a:p>
                      <a:pPr algn="l" rtl="0" fontAlgn="t"/>
                      <a:r>
                        <a:rPr lang="en-US" sz="1600" b="0">
                          <a:solidFill>
                            <a:srgbClr val="34302D"/>
                          </a:solidFill>
                          <a:effectLst/>
                          <a:latin typeface="+mj-ea"/>
                          <a:ea typeface="+mj-ea"/>
                        </a:rPr>
                        <a:t>#iban</a:t>
                      </a:r>
                      <a:r>
                        <a:rPr lang="en-US" sz="1600" b="0" baseline="0">
                          <a:solidFill>
                            <a:srgbClr val="34302D"/>
                          </a:solidFill>
                          <a:effectLst/>
                          <a:latin typeface="+mj-ea"/>
                          <a:ea typeface="+mj-ea"/>
                        </a:rPr>
                        <a:t> </a:t>
                      </a:r>
                      <a:r>
                        <a:rPr lang="zh-CN" altLang="en-US" sz="1600" b="0" baseline="0">
                          <a:solidFill>
                            <a:srgbClr val="34302D"/>
                          </a:solidFill>
                          <a:effectLst/>
                          <a:latin typeface="+mj-ea"/>
                          <a:ea typeface="+mj-ea"/>
                        </a:rPr>
                        <a:t>、</a:t>
                      </a:r>
                      <a:r>
                        <a:rPr lang="en-US" sz="1600" b="0">
                          <a:solidFill>
                            <a:srgbClr val="34302D"/>
                          </a:solidFill>
                          <a:effectLst/>
                          <a:latin typeface="+mj-ea"/>
                          <a:ea typeface="+mj-ea"/>
                        </a:rPr>
                        <a:t> #a0 </a:t>
                      </a:r>
                      <a:r>
                        <a:rPr lang="zh-CN" altLang="en-US" sz="1600" b="0">
                          <a:solidFill>
                            <a:srgbClr val="34302D"/>
                          </a:solidFill>
                          <a:effectLst/>
                          <a:latin typeface="+mj-ea"/>
                          <a:ea typeface="+mj-ea"/>
                        </a:rPr>
                        <a:t>、</a:t>
                      </a:r>
                      <a:r>
                        <a:rPr lang="en-US" sz="1600" b="0">
                          <a:solidFill>
                            <a:srgbClr val="34302D"/>
                          </a:solidFill>
                          <a:effectLst/>
                          <a:latin typeface="+mj-ea"/>
                          <a:ea typeface="+mj-ea"/>
                        </a:rPr>
                        <a:t>  #p0 </a:t>
                      </a:r>
                    </a:p>
                  </a:txBody>
                  <a:tcPr marL="34723" marR="34723" marT="17361" marB="17361">
                    <a:lnL>
                      <a:noFill/>
                    </a:lnL>
                    <a:lnR>
                      <a:noFill/>
                    </a:lnR>
                    <a:lnT>
                      <a:noFill/>
                    </a:lnT>
                    <a:lnB>
                      <a:noFill/>
                    </a:lnB>
                    <a:solidFill>
                      <a:srgbClr val="FFFFFF"/>
                    </a:solidFill>
                  </a:tcPr>
                </a:tc>
                <a:extLst>
                  <a:ext uri="{0D108BD9-81ED-4DB2-BD59-A6C34878D82A}">
                    <a16:rowId xmlns:a16="http://schemas.microsoft.com/office/drawing/2014/main" val="10007"/>
                  </a:ext>
                </a:extLst>
              </a:tr>
              <a:tr h="743499">
                <a:tc>
                  <a:txBody>
                    <a:bodyPr/>
                    <a:lstStyle/>
                    <a:p>
                      <a:pPr algn="l" rtl="0" fontAlgn="t"/>
                      <a:r>
                        <a:rPr lang="en-US" sz="1600" b="0">
                          <a:solidFill>
                            <a:srgbClr val="34302D"/>
                          </a:solidFill>
                          <a:effectLst/>
                          <a:latin typeface="+mj-ea"/>
                          <a:ea typeface="+mj-ea"/>
                        </a:rPr>
                        <a:t>result</a:t>
                      </a:r>
                    </a:p>
                  </a:txBody>
                  <a:tcPr marL="34723" marR="34723" marT="17361" marB="17361">
                    <a:lnL>
                      <a:noFill/>
                    </a:lnL>
                    <a:lnR>
                      <a:noFill/>
                    </a:lnR>
                    <a:lnT>
                      <a:noFill/>
                    </a:lnT>
                    <a:lnB>
                      <a:noFill/>
                    </a:lnB>
                    <a:solidFill>
                      <a:srgbClr val="F8F8F7"/>
                    </a:solidFill>
                  </a:tcPr>
                </a:tc>
                <a:tc>
                  <a:txBody>
                    <a:bodyPr/>
                    <a:lstStyle/>
                    <a:p>
                      <a:pPr algn="l" rtl="0" fontAlgn="t"/>
                      <a:r>
                        <a:rPr lang="en-US" sz="1600" b="0" dirty="0">
                          <a:solidFill>
                            <a:srgbClr val="34302D"/>
                          </a:solidFill>
                          <a:effectLst/>
                          <a:latin typeface="+mj-ea"/>
                          <a:ea typeface="+mj-ea"/>
                        </a:rPr>
                        <a:t>evaluation context</a:t>
                      </a:r>
                    </a:p>
                  </a:txBody>
                  <a:tcPr marL="34723" marR="34723" marT="17361" marB="17361">
                    <a:lnL>
                      <a:noFill/>
                    </a:lnL>
                    <a:lnR>
                      <a:noFill/>
                    </a:lnR>
                    <a:lnT>
                      <a:noFill/>
                    </a:lnT>
                    <a:lnB>
                      <a:noFill/>
                    </a:lnB>
                    <a:solidFill>
                      <a:srgbClr val="F8F8F7"/>
                    </a:solidFill>
                  </a:tcPr>
                </a:tc>
                <a:tc>
                  <a:txBody>
                    <a:bodyPr/>
                    <a:lstStyle/>
                    <a:p>
                      <a:pPr algn="l" rtl="0" fontAlgn="t"/>
                      <a:r>
                        <a:rPr lang="zh-CN" altLang="en-US" sz="1600" b="0" dirty="0">
                          <a:solidFill>
                            <a:srgbClr val="34302D"/>
                          </a:solidFill>
                          <a:effectLst/>
                          <a:latin typeface="+mj-ea"/>
                          <a:ea typeface="+mj-ea"/>
                        </a:rPr>
                        <a:t>方法执行后的返回值（仅当方法执行之后的判断有效，如‘</a:t>
                      </a:r>
                      <a:r>
                        <a:rPr lang="en-US" sz="1600" b="0" dirty="0" err="1">
                          <a:solidFill>
                            <a:srgbClr val="34302D"/>
                          </a:solidFill>
                          <a:effectLst/>
                          <a:latin typeface="+mj-ea"/>
                          <a:ea typeface="+mj-ea"/>
                        </a:rPr>
                        <a:t>unless’，’cache</a:t>
                      </a:r>
                      <a:r>
                        <a:rPr lang="en-US" sz="1600" b="0" dirty="0">
                          <a:solidFill>
                            <a:srgbClr val="34302D"/>
                          </a:solidFill>
                          <a:effectLst/>
                          <a:latin typeface="+mj-ea"/>
                          <a:ea typeface="+mj-ea"/>
                        </a:rPr>
                        <a:t> put’</a:t>
                      </a:r>
                      <a:r>
                        <a:rPr lang="zh-CN" altLang="en-US" sz="1600" b="0" dirty="0">
                          <a:solidFill>
                            <a:srgbClr val="34302D"/>
                          </a:solidFill>
                          <a:effectLst/>
                          <a:latin typeface="+mj-ea"/>
                          <a:ea typeface="+mj-ea"/>
                        </a:rPr>
                        <a:t>的表达式 </a:t>
                      </a:r>
                      <a:r>
                        <a:rPr lang="en-US" sz="1600" b="0" dirty="0">
                          <a:solidFill>
                            <a:srgbClr val="34302D"/>
                          </a:solidFill>
                          <a:effectLst/>
                          <a:latin typeface="+mj-ea"/>
                          <a:ea typeface="+mj-ea"/>
                        </a:rPr>
                        <a:t>’cache evict’</a:t>
                      </a:r>
                      <a:r>
                        <a:rPr lang="zh-CN" altLang="en-US" sz="1600" b="0" dirty="0">
                          <a:solidFill>
                            <a:srgbClr val="34302D"/>
                          </a:solidFill>
                          <a:effectLst/>
                          <a:latin typeface="+mj-ea"/>
                          <a:ea typeface="+mj-ea"/>
                        </a:rPr>
                        <a:t>的表达式</a:t>
                      </a:r>
                      <a:r>
                        <a:rPr lang="en-US" sz="1600" b="0" dirty="0" err="1">
                          <a:solidFill>
                            <a:srgbClr val="34302D"/>
                          </a:solidFill>
                          <a:effectLst/>
                          <a:latin typeface="+mj-ea"/>
                          <a:ea typeface="+mj-ea"/>
                        </a:rPr>
                        <a:t>beforeInvocation</a:t>
                      </a:r>
                      <a:r>
                        <a:rPr lang="en-US" sz="1600" b="0" dirty="0">
                          <a:solidFill>
                            <a:srgbClr val="34302D"/>
                          </a:solidFill>
                          <a:effectLst/>
                          <a:latin typeface="+mj-ea"/>
                          <a:ea typeface="+mj-ea"/>
                        </a:rPr>
                        <a:t>=false）</a:t>
                      </a:r>
                    </a:p>
                  </a:txBody>
                  <a:tcPr marL="34723" marR="34723" marT="17361" marB="17361">
                    <a:lnL>
                      <a:noFill/>
                    </a:lnL>
                    <a:lnR>
                      <a:noFill/>
                    </a:lnR>
                    <a:lnT>
                      <a:noFill/>
                    </a:lnT>
                    <a:lnB>
                      <a:noFill/>
                    </a:lnB>
                    <a:solidFill>
                      <a:srgbClr val="F8F8F7"/>
                    </a:solidFill>
                  </a:tcPr>
                </a:tc>
                <a:tc>
                  <a:txBody>
                    <a:bodyPr/>
                    <a:lstStyle/>
                    <a:p>
                      <a:pPr algn="l" rtl="0" fontAlgn="t"/>
                      <a:r>
                        <a:rPr lang="en-US" sz="1600" b="0" dirty="0">
                          <a:solidFill>
                            <a:srgbClr val="34302D"/>
                          </a:solidFill>
                          <a:effectLst/>
                          <a:latin typeface="+mj-ea"/>
                          <a:ea typeface="+mj-ea"/>
                        </a:rPr>
                        <a:t>#result</a:t>
                      </a:r>
                    </a:p>
                  </a:txBody>
                  <a:tcPr marL="34723" marR="34723" marT="17361" marB="17361">
                    <a:lnL>
                      <a:noFill/>
                    </a:lnL>
                    <a:lnR>
                      <a:noFill/>
                    </a:lnR>
                    <a:lnT>
                      <a:noFill/>
                    </a:lnT>
                    <a:lnB>
                      <a:noFill/>
                    </a:lnB>
                    <a:solidFill>
                      <a:srgbClr val="F8F8F7"/>
                    </a:solidFill>
                  </a:tcPr>
                </a:tc>
                <a:extLst>
                  <a:ext uri="{0D108BD9-81ED-4DB2-BD59-A6C34878D82A}">
                    <a16:rowId xmlns:a16="http://schemas.microsoft.com/office/drawing/2014/main" val="10008"/>
                  </a:ext>
                </a:extLst>
              </a:tr>
            </a:tbl>
          </a:graphicData>
        </a:graphic>
      </p:graphicFrame>
      <p:sp>
        <p:nvSpPr>
          <p:cNvPr id="6" name="矩形 5"/>
          <p:cNvSpPr/>
          <p:nvPr/>
        </p:nvSpPr>
        <p:spPr>
          <a:xfrm>
            <a:off x="632681" y="1169368"/>
            <a:ext cx="4693914" cy="461665"/>
          </a:xfrm>
          <a:prstGeom prst="rect">
            <a:avLst/>
          </a:prstGeom>
        </p:spPr>
        <p:txBody>
          <a:bodyPr wrap="none">
            <a:spAutoFit/>
          </a:bodyPr>
          <a:lstStyle/>
          <a:p>
            <a:r>
              <a:rPr lang="en-US" altLang="zh-CN" sz="2400" b="1" i="1" dirty="0">
                <a:solidFill>
                  <a:srgbClr val="0B0A0A"/>
                </a:solidFill>
                <a:latin typeface="+mj-ea"/>
                <a:ea typeface="+mj-ea"/>
              </a:rPr>
              <a:t>Cache </a:t>
            </a:r>
            <a:r>
              <a:rPr lang="en-US" altLang="zh-CN" sz="2400" b="1" i="1" dirty="0" err="1">
                <a:solidFill>
                  <a:srgbClr val="0B0A0A"/>
                </a:solidFill>
                <a:latin typeface="+mj-ea"/>
                <a:ea typeface="+mj-ea"/>
              </a:rPr>
              <a:t>SpEL</a:t>
            </a:r>
            <a:r>
              <a:rPr lang="en-US" altLang="zh-CN" sz="2400" b="1" i="1" dirty="0">
                <a:solidFill>
                  <a:srgbClr val="0B0A0A"/>
                </a:solidFill>
                <a:latin typeface="+mj-ea"/>
                <a:ea typeface="+mj-ea"/>
              </a:rPr>
              <a:t> available metadata</a:t>
            </a:r>
            <a:endParaRPr lang="zh-CN" altLang="en-US" sz="2400" b="1" dirty="0">
              <a:latin typeface="+mj-ea"/>
              <a:ea typeface="+mj-ea"/>
            </a:endParaRPr>
          </a:p>
        </p:txBody>
      </p:sp>
      <p:sp>
        <p:nvSpPr>
          <p:cNvPr id="2" name="Rectangle 1">
            <a:extLst>
              <a:ext uri="{FF2B5EF4-FFF2-40B4-BE49-F238E27FC236}">
                <a16:creationId xmlns:a16="http://schemas.microsoft.com/office/drawing/2014/main" id="{CE27BB52-600A-4710-8EC6-F4FBAE8D3E84}"/>
              </a:ext>
            </a:extLst>
          </p:cNvPr>
          <p:cNvSpPr>
            <a:spLocks noChangeArrowheads="1"/>
          </p:cNvSpPr>
          <p:nvPr/>
        </p:nvSpPr>
        <p:spPr bwMode="auto">
          <a:xfrm>
            <a:off x="112656" y="729535"/>
            <a:ext cx="12192000" cy="4572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BBB529"/>
                </a:solidFill>
                <a:effectLst/>
                <a:latin typeface="宋体" panose="02010600030101010101" pitchFamily="2" charset="-122"/>
                <a:ea typeface="宋体" panose="02010600030101010101" pitchFamily="2" charset="-122"/>
              </a:rPr>
              <a:t>@Cacheable</a:t>
            </a:r>
            <a:r>
              <a:rPr kumimoji="0" lang="zh-CN" altLang="zh-CN" sz="1200" b="0" i="0" u="none" strike="noStrike" cap="none" normalizeH="0" baseline="0">
                <a:ln>
                  <a:noFill/>
                </a:ln>
                <a:solidFill>
                  <a:srgbClr val="A9B7C6"/>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a:ln>
                  <a:noFill/>
                </a:ln>
                <a:solidFill>
                  <a:srgbClr val="D0D0FF"/>
                </a:solidFill>
                <a:effectLst/>
                <a:latin typeface="宋体" panose="02010600030101010101" pitchFamily="2" charset="-122"/>
                <a:ea typeface="宋体" panose="02010600030101010101" pitchFamily="2" charset="-122"/>
              </a:rPr>
              <a:t>cacheNames </a:t>
            </a:r>
            <a:r>
              <a:rPr kumimoji="0" lang="zh-CN" altLang="zh-CN" sz="1200" b="0" i="0" u="none" strike="noStrike" cap="none" normalizeH="0" baseline="0">
                <a:ln>
                  <a:noFill/>
                </a:ln>
                <a:solidFill>
                  <a:srgbClr val="A9B7C6"/>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a:ln>
                  <a:noFill/>
                </a:ln>
                <a:solidFill>
                  <a:srgbClr val="6A8759"/>
                </a:solidFill>
                <a:effectLst/>
                <a:latin typeface="宋体" panose="02010600030101010101" pitchFamily="2" charset="-122"/>
                <a:ea typeface="宋体" panose="02010600030101010101" pitchFamily="2" charset="-122"/>
              </a:rPr>
              <a:t>"emp"</a:t>
            </a:r>
            <a:r>
              <a:rPr kumimoji="0" lang="zh-CN" altLang="zh-CN" sz="1200" b="0" i="0" u="none" strike="noStrike" cap="none" normalizeH="0" baseline="0">
                <a:ln>
                  <a:noFill/>
                </a:ln>
                <a:solidFill>
                  <a:srgbClr val="CC783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a:ln>
                  <a:noFill/>
                </a:ln>
                <a:solidFill>
                  <a:srgbClr val="D0D0FF"/>
                </a:solidFill>
                <a:effectLst/>
                <a:latin typeface="宋体" panose="02010600030101010101" pitchFamily="2" charset="-122"/>
                <a:ea typeface="宋体" panose="02010600030101010101" pitchFamily="2" charset="-122"/>
              </a:rPr>
              <a:t>key</a:t>
            </a:r>
            <a:r>
              <a:rPr kumimoji="0" lang="zh-CN" altLang="zh-CN" sz="1200" b="0" i="0" u="none" strike="noStrike" cap="none" normalizeH="0" baseline="0">
                <a:ln>
                  <a:noFill/>
                </a:ln>
                <a:solidFill>
                  <a:srgbClr val="A9B7C6"/>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a:ln>
                  <a:noFill/>
                </a:ln>
                <a:solidFill>
                  <a:srgbClr val="6A8759"/>
                </a:solidFill>
                <a:effectLst/>
                <a:latin typeface="宋体" panose="02010600030101010101" pitchFamily="2" charset="-122"/>
                <a:ea typeface="宋体" panose="02010600030101010101" pitchFamily="2" charset="-122"/>
              </a:rPr>
              <a:t>"#id"</a:t>
            </a:r>
            <a:r>
              <a:rPr kumimoji="0" lang="zh-CN" altLang="zh-CN" sz="1200" b="0" i="0" u="none" strike="noStrike" cap="none" normalizeH="0" baseline="0">
                <a:ln>
                  <a:noFill/>
                </a:ln>
                <a:solidFill>
                  <a:srgbClr val="A9B7C6"/>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cxnSp>
        <p:nvCxnSpPr>
          <p:cNvPr id="5" name="直接箭头连接符 4">
            <a:extLst>
              <a:ext uri="{FF2B5EF4-FFF2-40B4-BE49-F238E27FC236}">
                <a16:creationId xmlns:a16="http://schemas.microsoft.com/office/drawing/2014/main" id="{0EBA9638-66A3-422D-8997-FFA559A792BC}"/>
              </a:ext>
            </a:extLst>
          </p:cNvPr>
          <p:cNvCxnSpPr/>
          <p:nvPr/>
        </p:nvCxnSpPr>
        <p:spPr>
          <a:xfrm>
            <a:off x="3215680" y="1052736"/>
            <a:ext cx="1008112"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BAC4F0B-8F06-4BB8-930B-BA36582CDE07}"/>
              </a:ext>
            </a:extLst>
          </p:cNvPr>
          <p:cNvSpPr txBox="1"/>
          <p:nvPr/>
        </p:nvSpPr>
        <p:spPr>
          <a:xfrm>
            <a:off x="191344" y="260648"/>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78</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9" name="图片 8">
            <a:extLst>
              <a:ext uri="{FF2B5EF4-FFF2-40B4-BE49-F238E27FC236}">
                <a16:creationId xmlns:a16="http://schemas.microsoft.com/office/drawing/2014/main" id="{B27DBDB5-2741-42E9-BD65-67B7676514E7}"/>
              </a:ext>
            </a:extLst>
          </p:cNvPr>
          <p:cNvPicPr>
            <a:picLocks noChangeAspect="1"/>
          </p:cNvPicPr>
          <p:nvPr/>
        </p:nvPicPr>
        <p:blipFill>
          <a:blip r:embed="rId2"/>
          <a:stretch>
            <a:fillRect/>
          </a:stretch>
        </p:blipFill>
        <p:spPr>
          <a:xfrm>
            <a:off x="632680" y="5349919"/>
            <a:ext cx="9552381" cy="1391449"/>
          </a:xfrm>
          <a:prstGeom prst="rect">
            <a:avLst/>
          </a:prstGeom>
        </p:spPr>
      </p:pic>
    </p:spTree>
    <p:extLst>
      <p:ext uri="{BB962C8B-B14F-4D97-AF65-F5344CB8AC3E}">
        <p14:creationId xmlns:p14="http://schemas.microsoft.com/office/powerpoint/2010/main" val="300212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CAC7-0774-45C2-B845-E0397A20ABF3}"/>
              </a:ext>
            </a:extLst>
          </p:cNvPr>
          <p:cNvSpPr>
            <a:spLocks noGrp="1"/>
          </p:cNvSpPr>
          <p:nvPr>
            <p:ph type="title"/>
          </p:nvPr>
        </p:nvSpPr>
        <p:spPr/>
        <p:txBody>
          <a:bodyPr>
            <a:normAutofit fontScale="90000"/>
          </a:bodyPr>
          <a:lstStyle/>
          <a:p>
            <a:r>
              <a:rPr lang="zh-CN" altLang="en-US" dirty="0">
                <a:highlight>
                  <a:srgbClr val="00FFFF"/>
                </a:highlight>
              </a:rPr>
              <a:t>除了使用</a:t>
            </a:r>
            <a:r>
              <a:rPr lang="en-US" altLang="zh-CN" dirty="0">
                <a:highlight>
                  <a:srgbClr val="00FFFF"/>
                </a:highlight>
              </a:rPr>
              <a:t>key</a:t>
            </a:r>
            <a:r>
              <a:rPr lang="zh-CN" altLang="en-US" dirty="0">
                <a:highlight>
                  <a:srgbClr val="00FFFF"/>
                </a:highlight>
              </a:rPr>
              <a:t>来指定生成的</a:t>
            </a:r>
            <a:r>
              <a:rPr lang="en-US" altLang="zh-CN" dirty="0">
                <a:highlight>
                  <a:srgbClr val="00FFFF"/>
                </a:highlight>
              </a:rPr>
              <a:t>key</a:t>
            </a:r>
            <a:r>
              <a:rPr lang="zh-CN" altLang="en-US" dirty="0">
                <a:highlight>
                  <a:srgbClr val="00FFFF"/>
                </a:highlight>
              </a:rPr>
              <a:t>我们还可以用</a:t>
            </a:r>
            <a:r>
              <a:rPr lang="en-US" altLang="zh-CN" dirty="0" err="1">
                <a:highlight>
                  <a:srgbClr val="00FFFF"/>
                </a:highlight>
              </a:rPr>
              <a:t>KeyGenerator</a:t>
            </a:r>
            <a:endParaRPr lang="zh-CN" altLang="en-US" dirty="0">
              <a:highlight>
                <a:srgbClr val="00FFFF"/>
              </a:highlight>
            </a:endParaRPr>
          </a:p>
        </p:txBody>
      </p:sp>
      <p:sp>
        <p:nvSpPr>
          <p:cNvPr id="3" name="内容占位符 2">
            <a:extLst>
              <a:ext uri="{FF2B5EF4-FFF2-40B4-BE49-F238E27FC236}">
                <a16:creationId xmlns:a16="http://schemas.microsoft.com/office/drawing/2014/main" id="{C2631620-1558-494F-9279-AAB4CCD57C65}"/>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D66B687-2225-456E-B805-4E3FC4F18DC6}"/>
              </a:ext>
            </a:extLst>
          </p:cNvPr>
          <p:cNvPicPr>
            <a:picLocks noChangeAspect="1"/>
          </p:cNvPicPr>
          <p:nvPr/>
        </p:nvPicPr>
        <p:blipFill>
          <a:blip r:embed="rId2"/>
          <a:stretch>
            <a:fillRect/>
          </a:stretch>
        </p:blipFill>
        <p:spPr>
          <a:xfrm>
            <a:off x="263352" y="1556792"/>
            <a:ext cx="11593288" cy="3024336"/>
          </a:xfrm>
          <a:prstGeom prst="rect">
            <a:avLst/>
          </a:prstGeom>
        </p:spPr>
      </p:pic>
      <p:pic>
        <p:nvPicPr>
          <p:cNvPr id="5" name="图片 4">
            <a:extLst>
              <a:ext uri="{FF2B5EF4-FFF2-40B4-BE49-F238E27FC236}">
                <a16:creationId xmlns:a16="http://schemas.microsoft.com/office/drawing/2014/main" id="{0734BA6C-E00B-451F-9D91-4BDD88DA06D5}"/>
              </a:ext>
            </a:extLst>
          </p:cNvPr>
          <p:cNvPicPr>
            <a:picLocks noChangeAspect="1"/>
          </p:cNvPicPr>
          <p:nvPr/>
        </p:nvPicPr>
        <p:blipFill>
          <a:blip r:embed="rId3"/>
          <a:stretch>
            <a:fillRect/>
          </a:stretch>
        </p:blipFill>
        <p:spPr>
          <a:xfrm>
            <a:off x="335360" y="4763693"/>
            <a:ext cx="7133333" cy="1609524"/>
          </a:xfrm>
          <a:prstGeom prst="rect">
            <a:avLst/>
          </a:prstGeom>
        </p:spPr>
      </p:pic>
      <p:cxnSp>
        <p:nvCxnSpPr>
          <p:cNvPr id="7" name="直接箭头连接符 6">
            <a:extLst>
              <a:ext uri="{FF2B5EF4-FFF2-40B4-BE49-F238E27FC236}">
                <a16:creationId xmlns:a16="http://schemas.microsoft.com/office/drawing/2014/main" id="{ACC999CB-D631-4661-8535-5B329AE13F43}"/>
              </a:ext>
            </a:extLst>
          </p:cNvPr>
          <p:cNvCxnSpPr/>
          <p:nvPr/>
        </p:nvCxnSpPr>
        <p:spPr>
          <a:xfrm flipH="1">
            <a:off x="5159896" y="3212976"/>
            <a:ext cx="360040" cy="1656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206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a:t>一、</a:t>
            </a:r>
            <a:r>
              <a:rPr lang="en-US" altLang="zh-CN"/>
              <a:t>Spring Boot</a:t>
            </a:r>
            <a:r>
              <a:rPr lang="zh-CN" altLang="en-US"/>
              <a:t>与缓存</a:t>
            </a:r>
            <a:endParaRPr lang="en-US" altLang="zh-CN"/>
          </a:p>
          <a:p>
            <a:pPr marL="0" indent="0">
              <a:buNone/>
            </a:pPr>
            <a:r>
              <a:rPr lang="zh-CN" altLang="en-US"/>
              <a:t>二、</a:t>
            </a:r>
            <a:r>
              <a:rPr lang="en-US" altLang="zh-CN"/>
              <a:t>Spring Boot</a:t>
            </a:r>
            <a:r>
              <a:rPr lang="zh-CN" altLang="en-US"/>
              <a:t>与消息</a:t>
            </a:r>
            <a:endParaRPr lang="en-US" altLang="zh-CN"/>
          </a:p>
          <a:p>
            <a:pPr marL="0" indent="0">
              <a:buNone/>
            </a:pPr>
            <a:r>
              <a:rPr lang="zh-CN" altLang="en-US"/>
              <a:t>三、</a:t>
            </a:r>
            <a:r>
              <a:rPr lang="en-US" altLang="zh-CN"/>
              <a:t>Spring Boot</a:t>
            </a:r>
            <a:r>
              <a:rPr lang="zh-CN" altLang="en-US"/>
              <a:t>与检索</a:t>
            </a:r>
            <a:endParaRPr lang="en-US" altLang="zh-CN"/>
          </a:p>
          <a:p>
            <a:pPr marL="0" indent="0">
              <a:buNone/>
            </a:pPr>
            <a:r>
              <a:rPr lang="zh-CN" altLang="en-US"/>
              <a:t>四、</a:t>
            </a:r>
            <a:r>
              <a:rPr lang="en-US" altLang="zh-CN"/>
              <a:t>Spring Boot</a:t>
            </a:r>
            <a:r>
              <a:rPr lang="zh-CN" altLang="en-US"/>
              <a:t>与任务</a:t>
            </a:r>
            <a:endParaRPr lang="en-US" altLang="zh-CN"/>
          </a:p>
          <a:p>
            <a:pPr marL="0" indent="0">
              <a:buNone/>
            </a:pPr>
            <a:r>
              <a:rPr lang="zh-CN" altLang="en-US"/>
              <a:t>五、</a:t>
            </a:r>
            <a:r>
              <a:rPr lang="en-US" altLang="zh-CN"/>
              <a:t>Spring Boot</a:t>
            </a:r>
            <a:r>
              <a:rPr lang="zh-CN" altLang="en-US"/>
              <a:t>与安全</a:t>
            </a:r>
            <a:endParaRPr lang="en-US" altLang="zh-CN"/>
          </a:p>
          <a:p>
            <a:pPr marL="0" indent="0">
              <a:buNone/>
            </a:pPr>
            <a:r>
              <a:rPr lang="zh-CN" altLang="en-US"/>
              <a:t>六、</a:t>
            </a:r>
            <a:r>
              <a:rPr lang="en-US" altLang="zh-CN"/>
              <a:t>Spring Boot</a:t>
            </a:r>
            <a:r>
              <a:rPr lang="zh-CN" altLang="en-US"/>
              <a:t>与分布式</a:t>
            </a:r>
            <a:endParaRPr lang="en-US" altLang="zh-CN"/>
          </a:p>
          <a:p>
            <a:pPr marL="0" indent="0">
              <a:buNone/>
            </a:pPr>
            <a:r>
              <a:rPr lang="zh-CN" altLang="en-US"/>
              <a:t>七、</a:t>
            </a:r>
            <a:r>
              <a:rPr lang="en-US" altLang="zh-CN"/>
              <a:t>Spring Boot</a:t>
            </a:r>
            <a:r>
              <a:rPr lang="zh-CN" altLang="en-US"/>
              <a:t>与监控管理</a:t>
            </a:r>
            <a:endParaRPr lang="en-US" altLang="zh-CN"/>
          </a:p>
          <a:p>
            <a:pPr marL="0" indent="0">
              <a:buNone/>
            </a:pPr>
            <a:r>
              <a:rPr lang="zh-CN" altLang="en-US"/>
              <a:t>八、</a:t>
            </a:r>
            <a:r>
              <a:rPr lang="en-US" altLang="zh-CN"/>
              <a:t>Spring Boot</a:t>
            </a:r>
            <a:r>
              <a:rPr lang="zh-CN" altLang="en-US"/>
              <a:t>与部署</a:t>
            </a:r>
          </a:p>
        </p:txBody>
      </p:sp>
      <p:sp>
        <p:nvSpPr>
          <p:cNvPr id="4" name="标题 5"/>
          <p:cNvSpPr>
            <a:spLocks noGrp="1"/>
          </p:cNvSpPr>
          <p:nvPr>
            <p:ph type="title"/>
          </p:nvPr>
        </p:nvSpPr>
        <p:spPr/>
        <p:txBody>
          <a:bodyPr/>
          <a:lstStyle/>
          <a:p>
            <a:r>
              <a:rPr lang="zh-CN" altLang="en-US"/>
              <a:t>内容概要</a:t>
            </a:r>
          </a:p>
        </p:txBody>
      </p:sp>
    </p:spTree>
    <p:extLst>
      <p:ext uri="{BB962C8B-B14F-4D97-AF65-F5344CB8AC3E}">
        <p14:creationId xmlns:p14="http://schemas.microsoft.com/office/powerpoint/2010/main" val="267083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59646-F40B-4B3E-9606-90A124434C22}"/>
              </a:ext>
            </a:extLst>
          </p:cNvPr>
          <p:cNvSpPr>
            <a:spLocks noGrp="1"/>
          </p:cNvSpPr>
          <p:nvPr>
            <p:ph type="title"/>
          </p:nvPr>
        </p:nvSpPr>
        <p:spPr/>
        <p:txBody>
          <a:bodyPr/>
          <a:lstStyle/>
          <a:p>
            <a:r>
              <a:rPr lang="en-US" altLang="zh-CN" dirty="0"/>
              <a:t>@</a:t>
            </a:r>
            <a:r>
              <a:rPr lang="en-US" altLang="zh-CN" dirty="0" err="1"/>
              <a:t>CachePut</a:t>
            </a:r>
            <a:r>
              <a:rPr lang="zh-CN" altLang="en-US" dirty="0"/>
              <a:t>（</a:t>
            </a:r>
            <a:r>
              <a:rPr lang="zh-CN" altLang="en-US" dirty="0">
                <a:highlight>
                  <a:srgbClr val="00FFFF"/>
                </a:highlight>
              </a:rPr>
              <a:t>被标注的方法一定要执行</a:t>
            </a:r>
            <a:r>
              <a:rPr lang="zh-CN" altLang="en-US" dirty="0"/>
              <a:t>）</a:t>
            </a:r>
          </a:p>
        </p:txBody>
      </p:sp>
      <p:pic>
        <p:nvPicPr>
          <p:cNvPr id="6" name="内容占位符 5">
            <a:extLst>
              <a:ext uri="{FF2B5EF4-FFF2-40B4-BE49-F238E27FC236}">
                <a16:creationId xmlns:a16="http://schemas.microsoft.com/office/drawing/2014/main" id="{F09AF8B6-CCF7-43C3-96F4-35E3B3F5ADBF}"/>
              </a:ext>
            </a:extLst>
          </p:cNvPr>
          <p:cNvPicPr>
            <a:picLocks noGrp="1" noChangeAspect="1"/>
          </p:cNvPicPr>
          <p:nvPr>
            <p:ph idx="1"/>
          </p:nvPr>
        </p:nvPicPr>
        <p:blipFill>
          <a:blip r:embed="rId2"/>
          <a:stretch>
            <a:fillRect/>
          </a:stretch>
        </p:blipFill>
        <p:spPr>
          <a:xfrm>
            <a:off x="671107" y="2039938"/>
            <a:ext cx="7009069" cy="3909342"/>
          </a:xfrm>
          <a:prstGeom prst="rect">
            <a:avLst/>
          </a:prstGeom>
        </p:spPr>
      </p:pic>
      <p:sp>
        <p:nvSpPr>
          <p:cNvPr id="4" name="文本框 3">
            <a:extLst>
              <a:ext uri="{FF2B5EF4-FFF2-40B4-BE49-F238E27FC236}">
                <a16:creationId xmlns:a16="http://schemas.microsoft.com/office/drawing/2014/main" id="{DF0ABE27-0BAA-4C22-B77A-F538E1C8141E}"/>
              </a:ext>
            </a:extLst>
          </p:cNvPr>
          <p:cNvSpPr txBox="1"/>
          <p:nvPr/>
        </p:nvSpPr>
        <p:spPr>
          <a:xfrm>
            <a:off x="5638800" y="2971800"/>
            <a:ext cx="914400" cy="914400"/>
          </a:xfrm>
          <a:prstGeom prst="rect">
            <a:avLst/>
          </a:prstGeom>
          <a:noFill/>
        </p:spPr>
        <p:txBody>
          <a:bodyPr wrap="square" rtlCol="0">
            <a:spAutoFit/>
          </a:bodyPr>
          <a:lstStyle/>
          <a:p>
            <a:endPar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文本框 4">
            <a:extLst>
              <a:ext uri="{FF2B5EF4-FFF2-40B4-BE49-F238E27FC236}">
                <a16:creationId xmlns:a16="http://schemas.microsoft.com/office/drawing/2014/main" id="{CD9E1DEA-32E7-4FED-BACE-12C2E9B4AFA1}"/>
              </a:ext>
            </a:extLst>
          </p:cNvPr>
          <p:cNvSpPr txBox="1"/>
          <p:nvPr/>
        </p:nvSpPr>
        <p:spPr>
          <a:xfrm>
            <a:off x="609600" y="1124744"/>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79</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7" name="图片 6">
            <a:extLst>
              <a:ext uri="{FF2B5EF4-FFF2-40B4-BE49-F238E27FC236}">
                <a16:creationId xmlns:a16="http://schemas.microsoft.com/office/drawing/2014/main" id="{A4EB74C2-B790-4AAF-8B4F-4C56A9DC6CC4}"/>
              </a:ext>
            </a:extLst>
          </p:cNvPr>
          <p:cNvPicPr>
            <a:picLocks noChangeAspect="1"/>
          </p:cNvPicPr>
          <p:nvPr/>
        </p:nvPicPr>
        <p:blipFill>
          <a:blip r:embed="rId3"/>
          <a:stretch>
            <a:fillRect/>
          </a:stretch>
        </p:blipFill>
        <p:spPr>
          <a:xfrm>
            <a:off x="7680176" y="1857356"/>
            <a:ext cx="4314286" cy="1485714"/>
          </a:xfrm>
          <a:prstGeom prst="rect">
            <a:avLst/>
          </a:prstGeom>
        </p:spPr>
      </p:pic>
      <p:sp>
        <p:nvSpPr>
          <p:cNvPr id="11" name="矩形 10">
            <a:extLst>
              <a:ext uri="{FF2B5EF4-FFF2-40B4-BE49-F238E27FC236}">
                <a16:creationId xmlns:a16="http://schemas.microsoft.com/office/drawing/2014/main" id="{9202F945-9C7A-4062-A2E4-39F96C74DC3C}"/>
              </a:ext>
            </a:extLst>
          </p:cNvPr>
          <p:cNvSpPr/>
          <p:nvPr/>
        </p:nvSpPr>
        <p:spPr>
          <a:xfrm>
            <a:off x="6096000" y="4594574"/>
            <a:ext cx="6096000" cy="646331"/>
          </a:xfrm>
          <a:prstGeom prst="rect">
            <a:avLst/>
          </a:prstGeom>
        </p:spPr>
        <p:txBody>
          <a:bodyPr>
            <a:spAutoFit/>
          </a:bodyPr>
          <a:lstStyle/>
          <a:p>
            <a:r>
              <a:rPr lang="en-US" altLang="zh-CN" dirty="0">
                <a:hlinkClick r:id="rId4"/>
              </a:rPr>
              <a:t>http://127.0.0.1:9090/emp?id=1&amp;lastName=zhangsan&amp;gender=1&amp;email=zhangsan@atguigu.com&amp;dId=1</a:t>
            </a:r>
            <a:endPar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504305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CA9E3-AF60-4745-B4EF-CB37777BB403}"/>
              </a:ext>
            </a:extLst>
          </p:cNvPr>
          <p:cNvSpPr>
            <a:spLocks noGrp="1"/>
          </p:cNvSpPr>
          <p:nvPr>
            <p:ph type="title"/>
          </p:nvPr>
        </p:nvSpPr>
        <p:spPr/>
        <p:txBody>
          <a:bodyPr/>
          <a:lstStyle/>
          <a:p>
            <a:r>
              <a:rPr lang="en-US" altLang="zh-CN" dirty="0"/>
              <a:t>@</a:t>
            </a:r>
            <a:r>
              <a:rPr lang="en-US" altLang="zh-CN" dirty="0" err="1"/>
              <a:t>CacheEvict</a:t>
            </a:r>
            <a:endParaRPr lang="zh-CN" altLang="en-US" dirty="0"/>
          </a:p>
        </p:txBody>
      </p:sp>
      <p:pic>
        <p:nvPicPr>
          <p:cNvPr id="7" name="内容占位符 6">
            <a:extLst>
              <a:ext uri="{FF2B5EF4-FFF2-40B4-BE49-F238E27FC236}">
                <a16:creationId xmlns:a16="http://schemas.microsoft.com/office/drawing/2014/main" id="{49442E57-50FC-4F02-9A2E-30CC512778CF}"/>
              </a:ext>
            </a:extLst>
          </p:cNvPr>
          <p:cNvPicPr>
            <a:picLocks noGrp="1" noChangeAspect="1"/>
          </p:cNvPicPr>
          <p:nvPr>
            <p:ph idx="1"/>
          </p:nvPr>
        </p:nvPicPr>
        <p:blipFill>
          <a:blip r:embed="rId2"/>
          <a:stretch>
            <a:fillRect/>
          </a:stretch>
        </p:blipFill>
        <p:spPr>
          <a:xfrm>
            <a:off x="831654" y="2060848"/>
            <a:ext cx="9390476" cy="3219048"/>
          </a:xfrm>
          <a:prstGeom prst="rect">
            <a:avLst/>
          </a:prstGeom>
        </p:spPr>
      </p:pic>
      <p:sp>
        <p:nvSpPr>
          <p:cNvPr id="4" name="文本框 3">
            <a:extLst>
              <a:ext uri="{FF2B5EF4-FFF2-40B4-BE49-F238E27FC236}">
                <a16:creationId xmlns:a16="http://schemas.microsoft.com/office/drawing/2014/main" id="{39938E84-23CB-4F44-9E05-47F407A235CF}"/>
              </a:ext>
            </a:extLst>
          </p:cNvPr>
          <p:cNvSpPr txBox="1"/>
          <p:nvPr/>
        </p:nvSpPr>
        <p:spPr>
          <a:xfrm>
            <a:off x="5638800" y="2971800"/>
            <a:ext cx="914400" cy="914400"/>
          </a:xfrm>
          <a:prstGeom prst="rect">
            <a:avLst/>
          </a:prstGeom>
          <a:noFill/>
        </p:spPr>
        <p:txBody>
          <a:bodyPr wrap="square" rtlCol="0">
            <a:spAutoFit/>
          </a:bodyPr>
          <a:lstStyle/>
          <a:p>
            <a:endPar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文本框 4">
            <a:extLst>
              <a:ext uri="{FF2B5EF4-FFF2-40B4-BE49-F238E27FC236}">
                <a16:creationId xmlns:a16="http://schemas.microsoft.com/office/drawing/2014/main" id="{040AF80C-9BC6-4CF3-BADE-6866CC6F9655}"/>
              </a:ext>
            </a:extLst>
          </p:cNvPr>
          <p:cNvSpPr txBox="1"/>
          <p:nvPr/>
        </p:nvSpPr>
        <p:spPr>
          <a:xfrm>
            <a:off x="5638800" y="2971800"/>
            <a:ext cx="914400" cy="914400"/>
          </a:xfrm>
          <a:prstGeom prst="rect">
            <a:avLst/>
          </a:prstGeom>
          <a:noFill/>
        </p:spPr>
        <p:txBody>
          <a:bodyPr wrap="square" rtlCol="0">
            <a:spAutoFit/>
          </a:bodyPr>
          <a:lstStyle/>
          <a:p>
            <a:endPar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文本框 5">
            <a:extLst>
              <a:ext uri="{FF2B5EF4-FFF2-40B4-BE49-F238E27FC236}">
                <a16:creationId xmlns:a16="http://schemas.microsoft.com/office/drawing/2014/main" id="{61FA04BC-BDFA-4375-8E78-979635A8D9E4}"/>
              </a:ext>
            </a:extLst>
          </p:cNvPr>
          <p:cNvSpPr txBox="1"/>
          <p:nvPr/>
        </p:nvSpPr>
        <p:spPr>
          <a:xfrm>
            <a:off x="263352" y="1268760"/>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80</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400565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CA8A2B-8530-4B36-8A9B-5D0632483875}"/>
              </a:ext>
            </a:extLst>
          </p:cNvPr>
          <p:cNvSpPr>
            <a:spLocks noGrp="1"/>
          </p:cNvSpPr>
          <p:nvPr>
            <p:ph type="title"/>
          </p:nvPr>
        </p:nvSpPr>
        <p:spPr/>
        <p:txBody>
          <a:bodyPr/>
          <a:lstStyle/>
          <a:p>
            <a:r>
              <a:rPr lang="en-US" altLang="zh-CN" dirty="0"/>
              <a:t>@Caching(</a:t>
            </a:r>
            <a:r>
              <a:rPr lang="zh-CN" altLang="en-US" dirty="0"/>
              <a:t>缓存规则比较复杂</a:t>
            </a:r>
            <a:r>
              <a:rPr lang="en-US" altLang="zh-CN" dirty="0"/>
              <a:t>)</a:t>
            </a:r>
            <a:endParaRPr lang="zh-CN" altLang="en-US" dirty="0"/>
          </a:p>
        </p:txBody>
      </p:sp>
      <p:pic>
        <p:nvPicPr>
          <p:cNvPr id="5" name="内容占位符 4">
            <a:extLst>
              <a:ext uri="{FF2B5EF4-FFF2-40B4-BE49-F238E27FC236}">
                <a16:creationId xmlns:a16="http://schemas.microsoft.com/office/drawing/2014/main" id="{99D4F074-F109-4EAA-A070-112F4CCC52CA}"/>
              </a:ext>
            </a:extLst>
          </p:cNvPr>
          <p:cNvPicPr>
            <a:picLocks noGrp="1" noChangeAspect="1"/>
          </p:cNvPicPr>
          <p:nvPr>
            <p:ph idx="1"/>
          </p:nvPr>
        </p:nvPicPr>
        <p:blipFill>
          <a:blip r:embed="rId2"/>
          <a:stretch>
            <a:fillRect/>
          </a:stretch>
        </p:blipFill>
        <p:spPr>
          <a:xfrm>
            <a:off x="366614" y="1628800"/>
            <a:ext cx="4438095" cy="2447619"/>
          </a:xfrm>
          <a:prstGeom prst="rect">
            <a:avLst/>
          </a:prstGeom>
        </p:spPr>
      </p:pic>
      <p:sp>
        <p:nvSpPr>
          <p:cNvPr id="4" name="文本框 3">
            <a:extLst>
              <a:ext uri="{FF2B5EF4-FFF2-40B4-BE49-F238E27FC236}">
                <a16:creationId xmlns:a16="http://schemas.microsoft.com/office/drawing/2014/main" id="{2DD60FBE-0D73-43CF-B610-5A360A52EADE}"/>
              </a:ext>
            </a:extLst>
          </p:cNvPr>
          <p:cNvSpPr txBox="1"/>
          <p:nvPr/>
        </p:nvSpPr>
        <p:spPr>
          <a:xfrm>
            <a:off x="335360" y="1196752"/>
            <a:ext cx="585417" cy="523220"/>
          </a:xfrm>
          <a:prstGeom prst="rect">
            <a:avLst/>
          </a:prstGeom>
          <a:noFill/>
        </p:spPr>
        <p:txBody>
          <a:bodyPr wrap="none" rtlCol="0">
            <a:spAutoFit/>
          </a:bodyPr>
          <a:lstStyle/>
          <a:p>
            <a:pPr algn="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81</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 name="图片 5">
            <a:extLst>
              <a:ext uri="{FF2B5EF4-FFF2-40B4-BE49-F238E27FC236}">
                <a16:creationId xmlns:a16="http://schemas.microsoft.com/office/drawing/2014/main" id="{BDA63130-6671-41AB-9C7F-339DEB6B1356}"/>
              </a:ext>
            </a:extLst>
          </p:cNvPr>
          <p:cNvPicPr>
            <a:picLocks noChangeAspect="1"/>
          </p:cNvPicPr>
          <p:nvPr/>
        </p:nvPicPr>
        <p:blipFill>
          <a:blip r:embed="rId3"/>
          <a:stretch>
            <a:fillRect/>
          </a:stretch>
        </p:blipFill>
        <p:spPr>
          <a:xfrm>
            <a:off x="5303912" y="1758129"/>
            <a:ext cx="5380952" cy="4390476"/>
          </a:xfrm>
          <a:prstGeom prst="rect">
            <a:avLst/>
          </a:prstGeom>
        </p:spPr>
      </p:pic>
      <p:pic>
        <p:nvPicPr>
          <p:cNvPr id="7" name="图片 6">
            <a:extLst>
              <a:ext uri="{FF2B5EF4-FFF2-40B4-BE49-F238E27FC236}">
                <a16:creationId xmlns:a16="http://schemas.microsoft.com/office/drawing/2014/main" id="{A76B94AF-9412-4931-ADCE-185EB4C46016}"/>
              </a:ext>
            </a:extLst>
          </p:cNvPr>
          <p:cNvPicPr>
            <a:picLocks noChangeAspect="1"/>
          </p:cNvPicPr>
          <p:nvPr/>
        </p:nvPicPr>
        <p:blipFill>
          <a:blip r:embed="rId4"/>
          <a:stretch>
            <a:fillRect/>
          </a:stretch>
        </p:blipFill>
        <p:spPr>
          <a:xfrm>
            <a:off x="366614" y="5610381"/>
            <a:ext cx="6533333" cy="1247619"/>
          </a:xfrm>
          <a:prstGeom prst="rect">
            <a:avLst/>
          </a:prstGeom>
        </p:spPr>
      </p:pic>
      <p:cxnSp>
        <p:nvCxnSpPr>
          <p:cNvPr id="9" name="直接箭头连接符 8">
            <a:extLst>
              <a:ext uri="{FF2B5EF4-FFF2-40B4-BE49-F238E27FC236}">
                <a16:creationId xmlns:a16="http://schemas.microsoft.com/office/drawing/2014/main" id="{26E41328-50D7-48D0-BCB1-68FA0405874A}"/>
              </a:ext>
            </a:extLst>
          </p:cNvPr>
          <p:cNvCxnSpPr/>
          <p:nvPr/>
        </p:nvCxnSpPr>
        <p:spPr>
          <a:xfrm>
            <a:off x="5015880" y="2411770"/>
            <a:ext cx="144016" cy="873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596C129-2FEE-4084-959E-2D1DE24A83B3}"/>
              </a:ext>
            </a:extLst>
          </p:cNvPr>
          <p:cNvCxnSpPr/>
          <p:nvPr/>
        </p:nvCxnSpPr>
        <p:spPr>
          <a:xfrm flipH="1">
            <a:off x="4151784" y="4293096"/>
            <a:ext cx="936104"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433241B3-1424-4422-A6C0-DD1415DFB43E}"/>
              </a:ext>
            </a:extLst>
          </p:cNvPr>
          <p:cNvPicPr>
            <a:picLocks noChangeAspect="1"/>
          </p:cNvPicPr>
          <p:nvPr/>
        </p:nvPicPr>
        <p:blipFill>
          <a:blip r:embed="rId5"/>
          <a:stretch>
            <a:fillRect/>
          </a:stretch>
        </p:blipFill>
        <p:spPr>
          <a:xfrm>
            <a:off x="7608168" y="6010381"/>
            <a:ext cx="4904762" cy="847619"/>
          </a:xfrm>
          <a:prstGeom prst="rect">
            <a:avLst/>
          </a:prstGeom>
        </p:spPr>
      </p:pic>
      <p:cxnSp>
        <p:nvCxnSpPr>
          <p:cNvPr id="14" name="直接箭头连接符 13">
            <a:extLst>
              <a:ext uri="{FF2B5EF4-FFF2-40B4-BE49-F238E27FC236}">
                <a16:creationId xmlns:a16="http://schemas.microsoft.com/office/drawing/2014/main" id="{3CB5EA83-D4A7-45A1-B289-63F760F56942}"/>
              </a:ext>
            </a:extLst>
          </p:cNvPr>
          <p:cNvCxnSpPr>
            <a:endCxn id="12" idx="1"/>
          </p:cNvCxnSpPr>
          <p:nvPr/>
        </p:nvCxnSpPr>
        <p:spPr>
          <a:xfrm>
            <a:off x="7043963" y="6381328"/>
            <a:ext cx="564205" cy="52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131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四、缓存使用</a:t>
            </a:r>
          </a:p>
        </p:txBody>
      </p:sp>
      <p:sp>
        <p:nvSpPr>
          <p:cNvPr id="3" name="内容占位符 2"/>
          <p:cNvSpPr>
            <a:spLocks noGrp="1"/>
          </p:cNvSpPr>
          <p:nvPr>
            <p:ph idx="1"/>
          </p:nvPr>
        </p:nvSpPr>
        <p:spPr/>
        <p:txBody>
          <a:bodyPr/>
          <a:lstStyle/>
          <a:p>
            <a:r>
              <a:rPr lang="en-US" altLang="zh-CN" sz="1200" dirty="0"/>
              <a:t>1</a:t>
            </a:r>
            <a:r>
              <a:rPr lang="zh-CN" altLang="en-US" sz="1200" dirty="0"/>
              <a:t>、引入</a:t>
            </a:r>
            <a:r>
              <a:rPr lang="en-US" altLang="zh-CN" sz="1200" dirty="0"/>
              <a:t>spring-boot-starter-cache</a:t>
            </a:r>
            <a:r>
              <a:rPr lang="zh-CN" altLang="en-US" sz="1200" dirty="0"/>
              <a:t>模块</a:t>
            </a:r>
            <a:endParaRPr lang="en-US" altLang="zh-CN" sz="1200" dirty="0"/>
          </a:p>
          <a:p>
            <a:r>
              <a:rPr lang="en-US" altLang="zh-CN" sz="1200" dirty="0"/>
              <a:t>2</a:t>
            </a:r>
            <a:r>
              <a:rPr lang="zh-CN" altLang="en-US" sz="1200" dirty="0"/>
              <a:t>、</a:t>
            </a:r>
            <a:r>
              <a:rPr lang="en-US" altLang="zh-CN" sz="1200" dirty="0"/>
              <a:t>@</a:t>
            </a:r>
            <a:r>
              <a:rPr lang="en-US" altLang="zh-CN" sz="1200" dirty="0" err="1"/>
              <a:t>EnableCaching</a:t>
            </a:r>
            <a:r>
              <a:rPr lang="zh-CN" altLang="en-US" sz="1200" dirty="0"/>
              <a:t>开启缓存</a:t>
            </a:r>
            <a:endParaRPr lang="en-US" altLang="zh-CN" sz="1200" dirty="0"/>
          </a:p>
          <a:p>
            <a:r>
              <a:rPr lang="en-US" altLang="zh-CN" sz="1200" dirty="0"/>
              <a:t>3</a:t>
            </a:r>
            <a:r>
              <a:rPr lang="zh-CN" altLang="en-US" sz="1200" dirty="0"/>
              <a:t>、使用缓存注解</a:t>
            </a:r>
            <a:endParaRPr lang="en-US" altLang="zh-CN" sz="1200" dirty="0"/>
          </a:p>
          <a:p>
            <a:r>
              <a:rPr lang="en-US" altLang="zh-CN" sz="1200" dirty="0"/>
              <a:t>4</a:t>
            </a:r>
            <a:r>
              <a:rPr lang="zh-CN" altLang="en-US" sz="1200" dirty="0"/>
              <a:t>、切换为其他缓存</a:t>
            </a:r>
            <a:endParaRPr lang="en-US" altLang="zh-CN" sz="1200" dirty="0"/>
          </a:p>
          <a:p>
            <a:endParaRPr lang="en-US" altLang="zh-CN" dirty="0"/>
          </a:p>
        </p:txBody>
      </p:sp>
      <p:sp>
        <p:nvSpPr>
          <p:cNvPr id="4" name="文本框 3">
            <a:extLst>
              <a:ext uri="{FF2B5EF4-FFF2-40B4-BE49-F238E27FC236}">
                <a16:creationId xmlns:a16="http://schemas.microsoft.com/office/drawing/2014/main" id="{AB4C80BB-E66E-47B6-B551-A15149DB7478}"/>
              </a:ext>
            </a:extLst>
          </p:cNvPr>
          <p:cNvSpPr txBox="1"/>
          <p:nvPr/>
        </p:nvSpPr>
        <p:spPr>
          <a:xfrm>
            <a:off x="609600" y="1268760"/>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82</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a:extLst>
              <a:ext uri="{FF2B5EF4-FFF2-40B4-BE49-F238E27FC236}">
                <a16:creationId xmlns:a16="http://schemas.microsoft.com/office/drawing/2014/main" id="{56E9A4A0-2269-483A-9BC1-3FADAB469028}"/>
              </a:ext>
            </a:extLst>
          </p:cNvPr>
          <p:cNvPicPr>
            <a:picLocks noChangeAspect="1"/>
          </p:cNvPicPr>
          <p:nvPr/>
        </p:nvPicPr>
        <p:blipFill>
          <a:blip r:embed="rId2"/>
          <a:stretch>
            <a:fillRect/>
          </a:stretch>
        </p:blipFill>
        <p:spPr>
          <a:xfrm>
            <a:off x="742793" y="2996952"/>
            <a:ext cx="10847619" cy="3456384"/>
          </a:xfrm>
          <a:prstGeom prst="rect">
            <a:avLst/>
          </a:prstGeom>
        </p:spPr>
      </p:pic>
      <p:sp>
        <p:nvSpPr>
          <p:cNvPr id="6" name="文本框 5">
            <a:extLst>
              <a:ext uri="{FF2B5EF4-FFF2-40B4-BE49-F238E27FC236}">
                <a16:creationId xmlns:a16="http://schemas.microsoft.com/office/drawing/2014/main" id="{EAD987DC-E025-48B0-8AFB-62DF0D2B93D4}"/>
              </a:ext>
            </a:extLst>
          </p:cNvPr>
          <p:cNvSpPr txBox="1"/>
          <p:nvPr/>
        </p:nvSpPr>
        <p:spPr>
          <a:xfrm>
            <a:off x="4943872" y="884039"/>
            <a:ext cx="7028014" cy="1815882"/>
          </a:xfrm>
          <a:prstGeom prst="rect">
            <a:avLst/>
          </a:prstGeom>
          <a:noFill/>
        </p:spPr>
        <p:txBody>
          <a:bodyPr wrap="none" rtlCol="0">
            <a:spAutoFit/>
          </a:bodyPr>
          <a:lstStyle/>
          <a:p>
            <a:r>
              <a:rPr lang="en-US" altLang="zh-CN" sz="1400" dirty="0"/>
              <a:t>Redis </a:t>
            </a:r>
            <a:r>
              <a:rPr lang="zh-CN" altLang="en-US" sz="1400" dirty="0"/>
              <a:t>是一个开源（</a:t>
            </a:r>
            <a:r>
              <a:rPr lang="en-US" altLang="zh-CN" sz="1400" dirty="0"/>
              <a:t>BSD</a:t>
            </a:r>
            <a:r>
              <a:rPr lang="zh-CN" altLang="en-US" sz="1400" dirty="0"/>
              <a:t>许可）的，内存中的数据结构存储系统，它可以用</a:t>
            </a:r>
            <a:endParaRPr lang="en-US" altLang="zh-CN" sz="1400" dirty="0"/>
          </a:p>
          <a:p>
            <a:r>
              <a:rPr lang="zh-CN" altLang="en-US" sz="1400" dirty="0"/>
              <a:t>作数据库、缓存和消息中间件。 它支持多种类型的数据结构，</a:t>
            </a:r>
            <a:endParaRPr lang="en-US" altLang="zh-CN" sz="1400" dirty="0"/>
          </a:p>
          <a:p>
            <a:r>
              <a:rPr lang="zh-CN" altLang="en-US" sz="1400" dirty="0"/>
              <a:t>如 </a:t>
            </a:r>
            <a:r>
              <a:rPr lang="zh-CN" altLang="en-US" sz="1400" dirty="0">
                <a:hlinkClick r:id="rId3"/>
              </a:rPr>
              <a:t>字符串（</a:t>
            </a:r>
            <a:r>
              <a:rPr lang="en-US" altLang="zh-CN" sz="1400" dirty="0">
                <a:hlinkClick r:id="rId3"/>
              </a:rPr>
              <a:t>strings</a:t>
            </a:r>
            <a:r>
              <a:rPr lang="zh-CN" altLang="en-US" sz="1400" dirty="0">
                <a:hlinkClick r:id="rId3"/>
              </a:rPr>
              <a:t>）</a:t>
            </a:r>
            <a:r>
              <a:rPr lang="zh-CN" altLang="en-US" sz="1400" dirty="0"/>
              <a:t>， </a:t>
            </a:r>
            <a:r>
              <a:rPr lang="zh-CN" altLang="en-US" sz="1400" dirty="0">
                <a:hlinkClick r:id="rId4"/>
              </a:rPr>
              <a:t>散列（</a:t>
            </a:r>
            <a:r>
              <a:rPr lang="en-US" altLang="zh-CN" sz="1400" dirty="0">
                <a:hlinkClick r:id="rId4"/>
              </a:rPr>
              <a:t>hashes</a:t>
            </a:r>
            <a:r>
              <a:rPr lang="zh-CN" altLang="en-US" sz="1400" dirty="0">
                <a:hlinkClick r:id="rId4"/>
              </a:rPr>
              <a:t>）</a:t>
            </a:r>
            <a:r>
              <a:rPr lang="zh-CN" altLang="en-US" sz="1400" dirty="0"/>
              <a:t>， </a:t>
            </a:r>
            <a:r>
              <a:rPr lang="zh-CN" altLang="en-US" sz="1400" dirty="0">
                <a:hlinkClick r:id="rId5"/>
              </a:rPr>
              <a:t>列表（</a:t>
            </a:r>
            <a:r>
              <a:rPr lang="en-US" altLang="zh-CN" sz="1400" dirty="0">
                <a:hlinkClick r:id="rId5"/>
              </a:rPr>
              <a:t>lists</a:t>
            </a:r>
            <a:r>
              <a:rPr lang="zh-CN" altLang="en-US" sz="1400" dirty="0">
                <a:hlinkClick r:id="rId5"/>
              </a:rPr>
              <a:t>）</a:t>
            </a:r>
            <a:r>
              <a:rPr lang="zh-CN" altLang="en-US" sz="1400" dirty="0"/>
              <a:t>， </a:t>
            </a:r>
            <a:r>
              <a:rPr lang="zh-CN" altLang="en-US" sz="1400" dirty="0">
                <a:hlinkClick r:id="rId6"/>
              </a:rPr>
              <a:t>集合（</a:t>
            </a:r>
            <a:r>
              <a:rPr lang="en-US" altLang="zh-CN" sz="1400" dirty="0">
                <a:hlinkClick r:id="rId6"/>
              </a:rPr>
              <a:t>sets</a:t>
            </a:r>
            <a:r>
              <a:rPr lang="zh-CN" altLang="en-US" sz="1400" dirty="0">
                <a:hlinkClick r:id="rId6"/>
              </a:rPr>
              <a:t>）</a:t>
            </a:r>
            <a:r>
              <a:rPr lang="zh-CN" altLang="en-US" sz="1400" dirty="0"/>
              <a:t>，</a:t>
            </a:r>
            <a:endParaRPr lang="en-US" altLang="zh-CN" sz="1400" dirty="0"/>
          </a:p>
          <a:p>
            <a:r>
              <a:rPr lang="zh-CN" altLang="en-US" sz="1400" dirty="0"/>
              <a:t> </a:t>
            </a:r>
            <a:r>
              <a:rPr lang="zh-CN" altLang="en-US" sz="1400" dirty="0">
                <a:hlinkClick r:id="rId7"/>
              </a:rPr>
              <a:t>有序集合（</a:t>
            </a:r>
            <a:r>
              <a:rPr lang="en-US" altLang="zh-CN" sz="1400" dirty="0">
                <a:hlinkClick r:id="rId7"/>
              </a:rPr>
              <a:t>sorted sets</a:t>
            </a:r>
            <a:r>
              <a:rPr lang="zh-CN" altLang="en-US" sz="1400" dirty="0">
                <a:hlinkClick r:id="rId7"/>
              </a:rPr>
              <a:t>）</a:t>
            </a:r>
            <a:r>
              <a:rPr lang="en-US" altLang="zh-CN" sz="1400" dirty="0"/>
              <a:t> </a:t>
            </a:r>
            <a:r>
              <a:rPr lang="zh-CN" altLang="en-US" sz="1400" dirty="0"/>
              <a:t>与范围查询， </a:t>
            </a:r>
            <a:r>
              <a:rPr lang="en-US" altLang="zh-CN" sz="1400" dirty="0">
                <a:hlinkClick r:id="rId8"/>
              </a:rPr>
              <a:t>bitmaps</a:t>
            </a:r>
            <a:r>
              <a:rPr lang="zh-CN" altLang="en-US" sz="1400" dirty="0"/>
              <a:t>， </a:t>
            </a:r>
            <a:r>
              <a:rPr lang="en-US" altLang="zh-CN" sz="1400" dirty="0" err="1">
                <a:hlinkClick r:id="rId9"/>
              </a:rPr>
              <a:t>hyperloglogs</a:t>
            </a:r>
            <a:r>
              <a:rPr lang="en-US" altLang="zh-CN" sz="1400" dirty="0"/>
              <a:t> </a:t>
            </a:r>
            <a:r>
              <a:rPr lang="zh-CN" altLang="en-US" sz="1400" dirty="0"/>
              <a:t>和</a:t>
            </a:r>
            <a:r>
              <a:rPr lang="zh-CN" altLang="en-US" sz="1400" dirty="0">
                <a:hlinkClick r:id="rId10"/>
              </a:rPr>
              <a:t>地理空间</a:t>
            </a:r>
            <a:endParaRPr lang="en-US" altLang="zh-CN" sz="1400" dirty="0">
              <a:hlinkClick r:id="rId10"/>
            </a:endParaRPr>
          </a:p>
          <a:p>
            <a:r>
              <a:rPr lang="zh-CN" altLang="en-US" sz="1400" dirty="0">
                <a:hlinkClick r:id="rId10"/>
              </a:rPr>
              <a:t>（</a:t>
            </a:r>
            <a:r>
              <a:rPr lang="en-US" altLang="zh-CN" sz="1400" dirty="0">
                <a:hlinkClick r:id="rId10"/>
              </a:rPr>
              <a:t>geospatial</a:t>
            </a:r>
            <a:r>
              <a:rPr lang="zh-CN" altLang="en-US" sz="1400" dirty="0">
                <a:hlinkClick r:id="rId10"/>
              </a:rPr>
              <a:t>）</a:t>
            </a:r>
            <a:r>
              <a:rPr lang="en-US" altLang="zh-CN" sz="1400" dirty="0"/>
              <a:t> </a:t>
            </a:r>
            <a:r>
              <a:rPr lang="zh-CN" altLang="en-US" sz="1400" dirty="0"/>
              <a:t>索引半径查询。 </a:t>
            </a:r>
            <a:r>
              <a:rPr lang="en-US" altLang="zh-CN" sz="1400" dirty="0"/>
              <a:t>Redis </a:t>
            </a:r>
            <a:r>
              <a:rPr lang="zh-CN" altLang="en-US" sz="1400" dirty="0"/>
              <a:t>内置了 </a:t>
            </a:r>
            <a:r>
              <a:rPr lang="zh-CN" altLang="en-US" sz="1400" dirty="0">
                <a:hlinkClick r:id="rId11"/>
              </a:rPr>
              <a:t>复制（</a:t>
            </a:r>
            <a:r>
              <a:rPr lang="en-US" altLang="zh-CN" sz="1400" dirty="0">
                <a:hlinkClick r:id="rId11"/>
              </a:rPr>
              <a:t>replication</a:t>
            </a:r>
            <a:r>
              <a:rPr lang="zh-CN" altLang="en-US" sz="1400" dirty="0">
                <a:hlinkClick r:id="rId11"/>
              </a:rPr>
              <a:t>）</a:t>
            </a:r>
            <a:r>
              <a:rPr lang="zh-CN" altLang="en-US" sz="1400" dirty="0"/>
              <a:t>，</a:t>
            </a:r>
            <a:endParaRPr lang="en-US" altLang="zh-CN" sz="1400" dirty="0"/>
          </a:p>
          <a:p>
            <a:r>
              <a:rPr lang="en-US" altLang="zh-CN" sz="1400" dirty="0">
                <a:hlinkClick r:id="rId12"/>
              </a:rPr>
              <a:t>LUA</a:t>
            </a:r>
            <a:r>
              <a:rPr lang="zh-CN" altLang="en-US" sz="1400" dirty="0">
                <a:hlinkClick r:id="rId12"/>
              </a:rPr>
              <a:t>脚本（</a:t>
            </a:r>
            <a:r>
              <a:rPr lang="en-US" altLang="zh-CN" sz="1400" dirty="0">
                <a:hlinkClick r:id="rId12"/>
              </a:rPr>
              <a:t>Lua scripting</a:t>
            </a:r>
            <a:r>
              <a:rPr lang="zh-CN" altLang="en-US" sz="1400" dirty="0">
                <a:hlinkClick r:id="rId12"/>
              </a:rPr>
              <a:t>）</a:t>
            </a:r>
            <a:r>
              <a:rPr lang="zh-CN" altLang="en-US" sz="1400" dirty="0"/>
              <a:t>， </a:t>
            </a:r>
            <a:r>
              <a:rPr lang="en-US" altLang="zh-CN" sz="1400" dirty="0">
                <a:hlinkClick r:id="rId13"/>
              </a:rPr>
              <a:t>LRU</a:t>
            </a:r>
            <a:r>
              <a:rPr lang="zh-CN" altLang="en-US" sz="1400" dirty="0">
                <a:hlinkClick r:id="rId13"/>
              </a:rPr>
              <a:t>驱动事件（</a:t>
            </a:r>
            <a:r>
              <a:rPr lang="en-US" altLang="zh-CN" sz="1400" dirty="0">
                <a:hlinkClick r:id="rId13"/>
              </a:rPr>
              <a:t>LRU eviction</a:t>
            </a:r>
            <a:r>
              <a:rPr lang="zh-CN" altLang="en-US" sz="1400" dirty="0">
                <a:hlinkClick r:id="rId13"/>
              </a:rPr>
              <a:t>）</a:t>
            </a:r>
            <a:r>
              <a:rPr lang="zh-CN" altLang="en-US" sz="1400" dirty="0"/>
              <a:t>，</a:t>
            </a:r>
            <a:endParaRPr lang="en-US" altLang="zh-CN" sz="1400" dirty="0"/>
          </a:p>
          <a:p>
            <a:r>
              <a:rPr lang="zh-CN" altLang="en-US" sz="1400" dirty="0">
                <a:hlinkClick r:id="rId14"/>
              </a:rPr>
              <a:t>事务（</a:t>
            </a:r>
            <a:r>
              <a:rPr lang="en-US" altLang="zh-CN" sz="1400" dirty="0">
                <a:hlinkClick r:id="rId14"/>
              </a:rPr>
              <a:t>transactions</a:t>
            </a:r>
            <a:r>
              <a:rPr lang="zh-CN" altLang="en-US" sz="1400" dirty="0">
                <a:hlinkClick r:id="rId14"/>
              </a:rPr>
              <a:t>）</a:t>
            </a:r>
            <a:r>
              <a:rPr lang="en-US" altLang="zh-CN" sz="1400" dirty="0"/>
              <a:t> </a:t>
            </a:r>
            <a:r>
              <a:rPr lang="zh-CN" altLang="en-US" sz="1400" dirty="0"/>
              <a:t>和不同级别的 </a:t>
            </a:r>
            <a:r>
              <a:rPr lang="zh-CN" altLang="en-US" sz="1400" dirty="0">
                <a:hlinkClick r:id="rId15"/>
              </a:rPr>
              <a:t>磁盘持久化（</a:t>
            </a:r>
            <a:r>
              <a:rPr lang="en-US" altLang="zh-CN" sz="1400" dirty="0">
                <a:hlinkClick r:id="rId15"/>
              </a:rPr>
              <a:t>persistence</a:t>
            </a:r>
            <a:r>
              <a:rPr lang="zh-CN" altLang="en-US" sz="1400" dirty="0">
                <a:hlinkClick r:id="rId15"/>
              </a:rPr>
              <a:t>）</a:t>
            </a:r>
            <a:r>
              <a:rPr lang="zh-CN" altLang="en-US" sz="1400" dirty="0"/>
              <a:t>， </a:t>
            </a:r>
            <a:endParaRPr lang="en-US" altLang="zh-CN" sz="1400" dirty="0"/>
          </a:p>
          <a:p>
            <a:r>
              <a:rPr lang="zh-CN" altLang="en-US" sz="1400" dirty="0"/>
              <a:t>并通过 </a:t>
            </a:r>
            <a:r>
              <a:rPr lang="en-US" altLang="zh-CN" sz="1400" dirty="0">
                <a:hlinkClick r:id="rId16"/>
              </a:rPr>
              <a:t>Redis</a:t>
            </a:r>
            <a:r>
              <a:rPr lang="zh-CN" altLang="en-US" sz="1400" dirty="0">
                <a:hlinkClick r:id="rId16"/>
              </a:rPr>
              <a:t>哨兵（</a:t>
            </a:r>
            <a:r>
              <a:rPr lang="en-US" altLang="zh-CN" sz="1400" dirty="0">
                <a:hlinkClick r:id="rId16"/>
              </a:rPr>
              <a:t>Sentinel</a:t>
            </a:r>
            <a:r>
              <a:rPr lang="zh-CN" altLang="en-US" sz="1400" dirty="0">
                <a:hlinkClick r:id="rId16"/>
              </a:rPr>
              <a:t>）</a:t>
            </a:r>
            <a:r>
              <a:rPr lang="zh-CN" altLang="en-US" sz="1400" dirty="0"/>
              <a:t>和自动 </a:t>
            </a:r>
            <a:r>
              <a:rPr lang="zh-CN" altLang="en-US" sz="1400" dirty="0">
                <a:hlinkClick r:id="rId17"/>
              </a:rPr>
              <a:t>分区（</a:t>
            </a:r>
            <a:r>
              <a:rPr lang="en-US" altLang="zh-CN" sz="1400" dirty="0">
                <a:hlinkClick r:id="rId17"/>
              </a:rPr>
              <a:t>Cluster</a:t>
            </a:r>
            <a:r>
              <a:rPr lang="zh-CN" altLang="en-US" sz="1400" dirty="0">
                <a:hlinkClick r:id="rId17"/>
              </a:rPr>
              <a:t>）</a:t>
            </a:r>
            <a:r>
              <a:rPr lang="zh-CN" altLang="en-US" sz="1400" dirty="0"/>
              <a:t>提供高可用性（</a:t>
            </a:r>
            <a:r>
              <a:rPr lang="en-US" altLang="zh-CN" sz="1400" dirty="0"/>
              <a:t>high availability</a:t>
            </a:r>
            <a:r>
              <a:rPr lang="zh-CN" altLang="en-US" sz="1400" dirty="0"/>
              <a:t>）。</a:t>
            </a:r>
            <a:endParaRPr lang="zh-CN" altLang="en-US" sz="14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366018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FDE4A-DC7C-48C5-9753-F6E1322896EC}"/>
              </a:ext>
            </a:extLst>
          </p:cNvPr>
          <p:cNvSpPr>
            <a:spLocks noGrp="1"/>
          </p:cNvSpPr>
          <p:nvPr>
            <p:ph type="title"/>
          </p:nvPr>
        </p:nvSpPr>
        <p:spPr/>
        <p:txBody>
          <a:bodyPr/>
          <a:lstStyle/>
          <a:p>
            <a:r>
              <a:rPr lang="zh-CN" altLang="en-US" dirty="0"/>
              <a:t>下载</a:t>
            </a:r>
            <a:r>
              <a:rPr lang="en-US" altLang="zh-CN" dirty="0" err="1"/>
              <a:t>reids</a:t>
            </a:r>
            <a:endParaRPr lang="zh-CN" altLang="en-US" dirty="0"/>
          </a:p>
        </p:txBody>
      </p:sp>
      <p:sp>
        <p:nvSpPr>
          <p:cNvPr id="3" name="内容占位符 2">
            <a:extLst>
              <a:ext uri="{FF2B5EF4-FFF2-40B4-BE49-F238E27FC236}">
                <a16:creationId xmlns:a16="http://schemas.microsoft.com/office/drawing/2014/main" id="{888CCDDD-2224-4F77-87C8-F391C5E54072}"/>
              </a:ext>
            </a:extLst>
          </p:cNvPr>
          <p:cNvSpPr>
            <a:spLocks noGrp="1"/>
          </p:cNvSpPr>
          <p:nvPr>
            <p:ph idx="1"/>
          </p:nvPr>
        </p:nvSpPr>
        <p:spPr/>
        <p:txBody>
          <a:bodyPr/>
          <a:lstStyle/>
          <a:p>
            <a:r>
              <a:rPr lang="zh-CN" altLang="en-US" dirty="0"/>
              <a:t>使用</a:t>
            </a:r>
            <a:r>
              <a:rPr lang="en-US" altLang="zh-CN" dirty="0"/>
              <a:t>docker(docker pull </a:t>
            </a:r>
            <a:r>
              <a:rPr lang="en-US" altLang="zh-CN" dirty="0">
                <a:highlight>
                  <a:srgbClr val="00FFFF"/>
                </a:highlight>
              </a:rPr>
              <a:t>registry.docker-cn.com</a:t>
            </a:r>
            <a:r>
              <a:rPr lang="en-US" altLang="zh-CN" dirty="0"/>
              <a:t>/library/</a:t>
            </a:r>
            <a:r>
              <a:rPr lang="en-US" altLang="zh-CN" dirty="0" err="1"/>
              <a:t>redis</a:t>
            </a:r>
            <a:r>
              <a:rPr lang="en-US" altLang="zh-CN" dirty="0"/>
              <a:t>)</a:t>
            </a:r>
          </a:p>
          <a:p>
            <a:pPr marL="0" indent="0">
              <a:buNone/>
            </a:pPr>
            <a:r>
              <a:rPr lang="en-US" altLang="zh-CN" dirty="0"/>
              <a:t>          </a:t>
            </a:r>
            <a:r>
              <a:rPr lang="zh-CN" altLang="en-US" dirty="0">
                <a:highlight>
                  <a:srgbClr val="00FFFF"/>
                </a:highlight>
              </a:rPr>
              <a:t>加了前缀可以加速</a:t>
            </a:r>
            <a:endParaRPr lang="en-US" altLang="zh-CN" dirty="0">
              <a:highlight>
                <a:srgbClr val="00FFFF"/>
              </a:highlight>
            </a:endParaRPr>
          </a:p>
          <a:p>
            <a:r>
              <a:rPr lang="en-US" altLang="zh-CN" dirty="0"/>
              <a:t> docker run -d -p 6379:6379 --name </a:t>
            </a:r>
            <a:r>
              <a:rPr lang="en-US" altLang="zh-CN" dirty="0" err="1"/>
              <a:t>myredis</a:t>
            </a:r>
            <a:r>
              <a:rPr lang="en-US" altLang="zh-CN" dirty="0"/>
              <a:t> </a:t>
            </a:r>
            <a:r>
              <a:rPr lang="en-US" altLang="zh-CN" dirty="0" err="1"/>
              <a:t>redis</a:t>
            </a:r>
            <a:endParaRPr lang="en-US" altLang="zh-CN" dirty="0"/>
          </a:p>
          <a:p>
            <a:endParaRPr lang="en-US" altLang="zh-CN" dirty="0"/>
          </a:p>
          <a:p>
            <a:endParaRPr lang="en-US" altLang="zh-CN" dirty="0"/>
          </a:p>
          <a:p>
            <a:pPr marL="0" indent="0">
              <a:buNone/>
            </a:pPr>
            <a:r>
              <a:rPr lang="en-US" altLang="zh-CN" dirty="0"/>
              <a:t>                </a:t>
            </a:r>
            <a:endParaRPr lang="zh-CN" altLang="en-US" dirty="0">
              <a:highlight>
                <a:srgbClr val="00FFFF"/>
              </a:highlight>
            </a:endParaRPr>
          </a:p>
        </p:txBody>
      </p:sp>
    </p:spTree>
    <p:extLst>
      <p:ext uri="{BB962C8B-B14F-4D97-AF65-F5344CB8AC3E}">
        <p14:creationId xmlns:p14="http://schemas.microsoft.com/office/powerpoint/2010/main" val="64359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五、整合</a:t>
            </a:r>
            <a:r>
              <a:rPr lang="en-US" altLang="zh-CN"/>
              <a:t>redis</a:t>
            </a:r>
            <a:r>
              <a:rPr lang="zh-CN" altLang="en-US"/>
              <a:t>实现缓存</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dirty="0">
                <a:highlight>
                  <a:srgbClr val="00FF00"/>
                </a:highlight>
              </a:rPr>
              <a:t>引入</a:t>
            </a:r>
            <a:r>
              <a:rPr lang="en-US" altLang="zh-CN" dirty="0">
                <a:highlight>
                  <a:srgbClr val="00FF00"/>
                </a:highlight>
              </a:rPr>
              <a:t>spring-boot-starter-data-</a:t>
            </a:r>
            <a:r>
              <a:rPr lang="en-US" altLang="zh-CN" dirty="0" err="1">
                <a:highlight>
                  <a:srgbClr val="00FF00"/>
                </a:highlight>
              </a:rPr>
              <a:t>redis</a:t>
            </a:r>
            <a:r>
              <a:rPr lang="zh-CN" altLang="en-US" dirty="0">
                <a:highlight>
                  <a:srgbClr val="FFFF00"/>
                </a:highlight>
              </a:rPr>
              <a:t>依赖（执行前面的代码时去掉依赖）</a:t>
            </a:r>
            <a:endParaRPr lang="en-US" altLang="zh-CN" dirty="0">
              <a:highlight>
                <a:srgbClr val="FFFF00"/>
              </a:highlight>
            </a:endParaRPr>
          </a:p>
          <a:p>
            <a:pPr marL="514350" indent="-514350">
              <a:buFont typeface="+mj-lt"/>
              <a:buAutoNum type="arabicPeriod"/>
            </a:pPr>
            <a:r>
              <a:rPr lang="en-US" altLang="zh-CN" dirty="0" err="1"/>
              <a:t>application.yml</a:t>
            </a:r>
            <a:r>
              <a:rPr lang="zh-CN" altLang="en-US" dirty="0"/>
              <a:t>配置</a:t>
            </a:r>
            <a:r>
              <a:rPr lang="en-US" altLang="zh-CN" dirty="0" err="1"/>
              <a:t>redis</a:t>
            </a:r>
            <a:r>
              <a:rPr lang="zh-CN" altLang="en-US" dirty="0"/>
              <a:t>连接地址</a:t>
            </a:r>
            <a:endParaRPr lang="en-US" altLang="zh-CN" dirty="0"/>
          </a:p>
          <a:p>
            <a:pPr marL="514350" indent="-514350">
              <a:buFont typeface="+mj-lt"/>
              <a:buAutoNum type="arabicPeriod"/>
            </a:pPr>
            <a:r>
              <a:rPr lang="en-US" altLang="zh-CN" dirty="0" err="1">
                <a:highlight>
                  <a:srgbClr val="FFFF00"/>
                </a:highlight>
              </a:rPr>
              <a:t>RedisAutoConfiguration</a:t>
            </a:r>
            <a:r>
              <a:rPr lang="zh-CN" altLang="en-US" dirty="0"/>
              <a:t>这个配置类就起作用了</a:t>
            </a:r>
            <a:endParaRPr lang="en-US" altLang="zh-CN" dirty="0"/>
          </a:p>
          <a:p>
            <a:pPr marL="514350" indent="-514350">
              <a:buFont typeface="+mj-lt"/>
              <a:buAutoNum type="arabicPeriod"/>
            </a:pP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59F2AFD5-86CF-479F-B51A-2161C158627F}"/>
              </a:ext>
            </a:extLst>
          </p:cNvPr>
          <p:cNvSpPr txBox="1"/>
          <p:nvPr/>
        </p:nvSpPr>
        <p:spPr>
          <a:xfrm>
            <a:off x="479376" y="1124744"/>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83</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 name="图片 5">
            <a:extLst>
              <a:ext uri="{FF2B5EF4-FFF2-40B4-BE49-F238E27FC236}">
                <a16:creationId xmlns:a16="http://schemas.microsoft.com/office/drawing/2014/main" id="{42D7AB4A-0773-4231-BB54-2A51F3C2E0DA}"/>
              </a:ext>
            </a:extLst>
          </p:cNvPr>
          <p:cNvPicPr>
            <a:picLocks noChangeAspect="1"/>
          </p:cNvPicPr>
          <p:nvPr/>
        </p:nvPicPr>
        <p:blipFill>
          <a:blip r:embed="rId2"/>
          <a:stretch>
            <a:fillRect/>
          </a:stretch>
        </p:blipFill>
        <p:spPr>
          <a:xfrm>
            <a:off x="6744072" y="3062942"/>
            <a:ext cx="2971429" cy="266667"/>
          </a:xfrm>
          <a:prstGeom prst="rect">
            <a:avLst/>
          </a:prstGeom>
        </p:spPr>
      </p:pic>
      <p:pic>
        <p:nvPicPr>
          <p:cNvPr id="7" name="图片 6">
            <a:extLst>
              <a:ext uri="{FF2B5EF4-FFF2-40B4-BE49-F238E27FC236}">
                <a16:creationId xmlns:a16="http://schemas.microsoft.com/office/drawing/2014/main" id="{9EE6CEF1-A8CB-4E0A-8A3B-DF2AFB88B971}"/>
              </a:ext>
            </a:extLst>
          </p:cNvPr>
          <p:cNvPicPr>
            <a:picLocks noChangeAspect="1"/>
          </p:cNvPicPr>
          <p:nvPr/>
        </p:nvPicPr>
        <p:blipFill>
          <a:blip r:embed="rId3"/>
          <a:stretch>
            <a:fillRect/>
          </a:stretch>
        </p:blipFill>
        <p:spPr>
          <a:xfrm>
            <a:off x="1064793" y="4008755"/>
            <a:ext cx="8028571" cy="2592288"/>
          </a:xfrm>
          <a:prstGeom prst="rect">
            <a:avLst/>
          </a:prstGeom>
        </p:spPr>
      </p:pic>
    </p:spTree>
    <p:extLst>
      <p:ext uri="{BB962C8B-B14F-4D97-AF65-F5344CB8AC3E}">
        <p14:creationId xmlns:p14="http://schemas.microsoft.com/office/powerpoint/2010/main" val="25129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五、整合</a:t>
            </a:r>
            <a:r>
              <a:rPr lang="en-US" altLang="zh-CN"/>
              <a:t>redis</a:t>
            </a:r>
            <a:r>
              <a:rPr lang="zh-CN" altLang="en-US"/>
              <a:t>实现缓存</a:t>
            </a:r>
          </a:p>
        </p:txBody>
      </p:sp>
      <p:sp>
        <p:nvSpPr>
          <p:cNvPr id="3" name="内容占位符 2"/>
          <p:cNvSpPr>
            <a:spLocks noGrp="1"/>
          </p:cNvSpPr>
          <p:nvPr>
            <p:ph idx="1"/>
          </p:nvPr>
        </p:nvSpPr>
        <p:spPr>
          <a:xfrm>
            <a:off x="474665" y="1916832"/>
            <a:ext cx="10972800" cy="4525963"/>
          </a:xfrm>
        </p:spPr>
        <p:txBody>
          <a:bodyPr>
            <a:normAutofit/>
          </a:bodyPr>
          <a:lstStyle/>
          <a:p>
            <a:pPr marL="0" indent="0">
              <a:buNone/>
            </a:pPr>
            <a:r>
              <a:rPr lang="en-US" altLang="zh-CN" dirty="0"/>
              <a:t>4.</a:t>
            </a:r>
            <a:r>
              <a:rPr lang="zh-CN" altLang="en-US" dirty="0"/>
              <a:t>使用</a:t>
            </a:r>
            <a:r>
              <a:rPr lang="en-US" altLang="zh-CN" dirty="0" err="1"/>
              <a:t>RestTemplate</a:t>
            </a:r>
            <a:r>
              <a:rPr lang="zh-CN" altLang="en-US" dirty="0"/>
              <a:t>操作</a:t>
            </a:r>
            <a:r>
              <a:rPr lang="en-US" altLang="zh-CN" dirty="0" err="1"/>
              <a:t>redis</a:t>
            </a:r>
            <a:endParaRPr lang="en-US" altLang="zh-CN" dirty="0"/>
          </a:p>
          <a:p>
            <a:pPr marL="914400" lvl="1" indent="-514350">
              <a:buFont typeface="+mj-lt"/>
              <a:buAutoNum type="arabicPeriod"/>
            </a:pPr>
            <a:r>
              <a:rPr lang="en-US" altLang="zh-CN" dirty="0" err="1"/>
              <a:t>redisTemplate.opsForValue</a:t>
            </a:r>
            <a:r>
              <a:rPr lang="en-US" altLang="zh-CN" dirty="0"/>
              <a:t>();//</a:t>
            </a:r>
            <a:r>
              <a:rPr lang="zh-CN" altLang="en-US" dirty="0"/>
              <a:t>操作字符串</a:t>
            </a:r>
            <a:endParaRPr lang="en-US" altLang="zh-CN" dirty="0"/>
          </a:p>
          <a:p>
            <a:pPr marL="914400" lvl="1" indent="-514350">
              <a:buFont typeface="+mj-lt"/>
              <a:buAutoNum type="arabicPeriod"/>
            </a:pPr>
            <a:r>
              <a:rPr lang="en-US" altLang="zh-CN" dirty="0" err="1"/>
              <a:t>redisTemplate.opsForHash</a:t>
            </a:r>
            <a:r>
              <a:rPr lang="en-US" altLang="zh-CN" dirty="0"/>
              <a:t>();//</a:t>
            </a:r>
            <a:r>
              <a:rPr lang="zh-CN" altLang="en-US" dirty="0"/>
              <a:t>操作</a:t>
            </a:r>
            <a:r>
              <a:rPr lang="en-US" altLang="zh-CN" dirty="0"/>
              <a:t>hash</a:t>
            </a:r>
          </a:p>
          <a:p>
            <a:pPr marL="914400" lvl="1" indent="-514350">
              <a:buFont typeface="+mj-lt"/>
              <a:buAutoNum type="arabicPeriod"/>
            </a:pPr>
            <a:r>
              <a:rPr lang="en-US" altLang="zh-CN" dirty="0" err="1"/>
              <a:t>redisTemplate.opsForList</a:t>
            </a:r>
            <a:r>
              <a:rPr lang="en-US" altLang="zh-CN" dirty="0"/>
              <a:t>();//</a:t>
            </a:r>
            <a:r>
              <a:rPr lang="zh-CN" altLang="en-US" dirty="0"/>
              <a:t>操作</a:t>
            </a:r>
            <a:r>
              <a:rPr lang="en-US" altLang="zh-CN" dirty="0"/>
              <a:t>list</a:t>
            </a:r>
          </a:p>
          <a:p>
            <a:pPr marL="914400" lvl="1" indent="-514350">
              <a:buFont typeface="+mj-lt"/>
              <a:buAutoNum type="arabicPeriod"/>
            </a:pPr>
            <a:r>
              <a:rPr lang="en-US" altLang="zh-CN" dirty="0" err="1"/>
              <a:t>redisTemplate.opsForSet</a:t>
            </a:r>
            <a:r>
              <a:rPr lang="en-US" altLang="zh-CN" dirty="0"/>
              <a:t>();//</a:t>
            </a:r>
            <a:r>
              <a:rPr lang="zh-CN" altLang="en-US" dirty="0"/>
              <a:t>操作</a:t>
            </a:r>
            <a:r>
              <a:rPr lang="en-US" altLang="zh-CN" dirty="0"/>
              <a:t>set</a:t>
            </a:r>
          </a:p>
          <a:p>
            <a:pPr marL="914400" lvl="1" indent="-514350">
              <a:buFont typeface="+mj-lt"/>
              <a:buAutoNum type="arabicPeriod"/>
            </a:pPr>
            <a:r>
              <a:rPr lang="en-US" altLang="zh-CN" dirty="0" err="1"/>
              <a:t>redisTemplate.opsForZSet</a:t>
            </a:r>
            <a:r>
              <a:rPr lang="en-US" altLang="zh-CN" dirty="0"/>
              <a:t>();//</a:t>
            </a:r>
            <a:r>
              <a:rPr lang="zh-CN" altLang="en-US" dirty="0"/>
              <a:t>操作有序</a:t>
            </a:r>
            <a:r>
              <a:rPr lang="en-US" altLang="zh-CN" dirty="0"/>
              <a:t>set</a:t>
            </a:r>
          </a:p>
          <a:p>
            <a:pPr marL="0" indent="0">
              <a:buNone/>
            </a:pPr>
            <a:r>
              <a:rPr lang="en-US" altLang="zh-CN" dirty="0"/>
              <a:t>5.</a:t>
            </a:r>
            <a:r>
              <a:rPr lang="zh-CN" altLang="en-US" dirty="0"/>
              <a:t>使用</a:t>
            </a:r>
            <a:r>
              <a:rPr lang="en-US" altLang="zh-CN" dirty="0" err="1"/>
              <a:t>redisTemplate</a:t>
            </a:r>
            <a:r>
              <a:rPr lang="zh-CN" altLang="en-US" dirty="0"/>
              <a:t>保存对象（</a:t>
            </a:r>
            <a:r>
              <a:rPr lang="zh-CN" altLang="en-US" dirty="0">
                <a:highlight>
                  <a:srgbClr val="00FF00"/>
                </a:highlight>
              </a:rPr>
              <a:t>需要对象实现序列化</a:t>
            </a:r>
            <a:r>
              <a:rPr lang="zh-CN" altLang="en-US" dirty="0"/>
              <a:t>）</a:t>
            </a: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59F2AFD5-86CF-479F-B51A-2161C158627F}"/>
              </a:ext>
            </a:extLst>
          </p:cNvPr>
          <p:cNvSpPr txBox="1"/>
          <p:nvPr/>
        </p:nvSpPr>
        <p:spPr>
          <a:xfrm>
            <a:off x="479376" y="1124744"/>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83</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 name="图片 7">
            <a:extLst>
              <a:ext uri="{FF2B5EF4-FFF2-40B4-BE49-F238E27FC236}">
                <a16:creationId xmlns:a16="http://schemas.microsoft.com/office/drawing/2014/main" id="{7AF81751-F51A-4A12-A149-55B2E5396C0C}"/>
              </a:ext>
            </a:extLst>
          </p:cNvPr>
          <p:cNvPicPr>
            <a:picLocks noChangeAspect="1"/>
          </p:cNvPicPr>
          <p:nvPr/>
        </p:nvPicPr>
        <p:blipFill>
          <a:blip r:embed="rId2"/>
          <a:stretch>
            <a:fillRect/>
          </a:stretch>
        </p:blipFill>
        <p:spPr>
          <a:xfrm>
            <a:off x="7445691" y="1285856"/>
            <a:ext cx="5184576" cy="3240360"/>
          </a:xfrm>
          <a:prstGeom prst="rect">
            <a:avLst/>
          </a:prstGeom>
        </p:spPr>
      </p:pic>
      <p:pic>
        <p:nvPicPr>
          <p:cNvPr id="5" name="图片 4">
            <a:extLst>
              <a:ext uri="{FF2B5EF4-FFF2-40B4-BE49-F238E27FC236}">
                <a16:creationId xmlns:a16="http://schemas.microsoft.com/office/drawing/2014/main" id="{98EA0F9A-5F4C-472C-91BD-DAFE33C5A19F}"/>
              </a:ext>
            </a:extLst>
          </p:cNvPr>
          <p:cNvPicPr>
            <a:picLocks noChangeAspect="1"/>
          </p:cNvPicPr>
          <p:nvPr/>
        </p:nvPicPr>
        <p:blipFill>
          <a:blip r:embed="rId3"/>
          <a:stretch>
            <a:fillRect/>
          </a:stretch>
        </p:blipFill>
        <p:spPr>
          <a:xfrm>
            <a:off x="7372467" y="5097716"/>
            <a:ext cx="5257800" cy="1489095"/>
          </a:xfrm>
          <a:prstGeom prst="rect">
            <a:avLst/>
          </a:prstGeom>
        </p:spPr>
      </p:pic>
    </p:spTree>
    <p:extLst>
      <p:ext uri="{BB962C8B-B14F-4D97-AF65-F5344CB8AC3E}">
        <p14:creationId xmlns:p14="http://schemas.microsoft.com/office/powerpoint/2010/main" val="779298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五、整合</a:t>
            </a:r>
            <a:r>
              <a:rPr lang="en-US" altLang="zh-CN"/>
              <a:t>redis</a:t>
            </a:r>
            <a:r>
              <a:rPr lang="zh-CN" altLang="en-US"/>
              <a:t>实现缓存</a:t>
            </a:r>
          </a:p>
        </p:txBody>
      </p:sp>
      <p:sp>
        <p:nvSpPr>
          <p:cNvPr id="3" name="内容占位符 2"/>
          <p:cNvSpPr>
            <a:spLocks noGrp="1"/>
          </p:cNvSpPr>
          <p:nvPr>
            <p:ph idx="1"/>
          </p:nvPr>
        </p:nvSpPr>
        <p:spPr>
          <a:xfrm>
            <a:off x="479376" y="1916832"/>
            <a:ext cx="10972800" cy="4525963"/>
          </a:xfrm>
        </p:spPr>
        <p:txBody>
          <a:bodyPr>
            <a:normAutofit lnSpcReduction="10000"/>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6.</a:t>
            </a:r>
            <a:r>
              <a:rPr lang="zh-CN" altLang="en-US" dirty="0"/>
              <a:t>配置缓存、</a:t>
            </a:r>
            <a:r>
              <a:rPr lang="en-US" altLang="zh-CN" dirty="0" err="1"/>
              <a:t>CacheManagerCustomizers</a:t>
            </a:r>
            <a:endParaRPr lang="en-US" altLang="zh-CN" dirty="0"/>
          </a:p>
          <a:p>
            <a:pPr marL="0" indent="0">
              <a:buNone/>
            </a:pPr>
            <a:r>
              <a:rPr lang="en-US" altLang="zh-CN" dirty="0"/>
              <a:t>7.</a:t>
            </a:r>
            <a:r>
              <a:rPr lang="zh-CN" altLang="en-US" dirty="0"/>
              <a:t>测试使用缓存、切换缓存、</a:t>
            </a:r>
            <a:r>
              <a:rPr lang="en-US" altLang="zh-CN" dirty="0"/>
              <a:t> </a:t>
            </a:r>
            <a:r>
              <a:rPr lang="en-US" altLang="zh-CN" dirty="0" err="1"/>
              <a:t>CompositeCacheManager</a:t>
            </a:r>
            <a:endParaRPr lang="en-US" altLang="zh-CN" dirty="0"/>
          </a:p>
          <a:p>
            <a:pPr marL="514350" indent="-514350">
              <a:buFont typeface="+mj-lt"/>
              <a:buAutoNum type="arabicPeriod"/>
            </a:pPr>
            <a:endParaRPr lang="en-US" altLang="zh-CN" dirty="0"/>
          </a:p>
        </p:txBody>
      </p:sp>
      <p:sp>
        <p:nvSpPr>
          <p:cNvPr id="4" name="文本框 3">
            <a:extLst>
              <a:ext uri="{FF2B5EF4-FFF2-40B4-BE49-F238E27FC236}">
                <a16:creationId xmlns:a16="http://schemas.microsoft.com/office/drawing/2014/main" id="{59F2AFD5-86CF-479F-B51A-2161C158627F}"/>
              </a:ext>
            </a:extLst>
          </p:cNvPr>
          <p:cNvSpPr txBox="1"/>
          <p:nvPr/>
        </p:nvSpPr>
        <p:spPr>
          <a:xfrm>
            <a:off x="479376" y="1124744"/>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83</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a:extLst>
              <a:ext uri="{FF2B5EF4-FFF2-40B4-BE49-F238E27FC236}">
                <a16:creationId xmlns:a16="http://schemas.microsoft.com/office/drawing/2014/main" id="{FFF329B3-38FD-4564-8B98-F7169FF32391}"/>
              </a:ext>
            </a:extLst>
          </p:cNvPr>
          <p:cNvPicPr>
            <a:picLocks noChangeAspect="1"/>
          </p:cNvPicPr>
          <p:nvPr/>
        </p:nvPicPr>
        <p:blipFill>
          <a:blip r:embed="rId2"/>
          <a:stretch>
            <a:fillRect/>
          </a:stretch>
        </p:blipFill>
        <p:spPr>
          <a:xfrm>
            <a:off x="119336" y="1592796"/>
            <a:ext cx="7920880" cy="3672408"/>
          </a:xfrm>
          <a:prstGeom prst="rect">
            <a:avLst/>
          </a:prstGeom>
        </p:spPr>
      </p:pic>
      <p:pic>
        <p:nvPicPr>
          <p:cNvPr id="11" name="图片 10">
            <a:extLst>
              <a:ext uri="{FF2B5EF4-FFF2-40B4-BE49-F238E27FC236}">
                <a16:creationId xmlns:a16="http://schemas.microsoft.com/office/drawing/2014/main" id="{D649500F-A017-4318-AE88-CC0CDF4A9D3F}"/>
              </a:ext>
            </a:extLst>
          </p:cNvPr>
          <p:cNvPicPr>
            <a:picLocks noChangeAspect="1"/>
          </p:cNvPicPr>
          <p:nvPr/>
        </p:nvPicPr>
        <p:blipFill>
          <a:blip r:embed="rId3"/>
          <a:stretch>
            <a:fillRect/>
          </a:stretch>
        </p:blipFill>
        <p:spPr>
          <a:xfrm>
            <a:off x="3503712" y="-264778"/>
            <a:ext cx="6723809" cy="1971429"/>
          </a:xfrm>
          <a:prstGeom prst="rect">
            <a:avLst/>
          </a:prstGeom>
        </p:spPr>
      </p:pic>
      <p:cxnSp>
        <p:nvCxnSpPr>
          <p:cNvPr id="13" name="直接箭头连接符 12">
            <a:extLst>
              <a:ext uri="{FF2B5EF4-FFF2-40B4-BE49-F238E27FC236}">
                <a16:creationId xmlns:a16="http://schemas.microsoft.com/office/drawing/2014/main" id="{FF527ACE-7DDA-4795-8F98-70F075DE27AE}"/>
              </a:ext>
            </a:extLst>
          </p:cNvPr>
          <p:cNvCxnSpPr/>
          <p:nvPr/>
        </p:nvCxnSpPr>
        <p:spPr>
          <a:xfrm flipH="1" flipV="1">
            <a:off x="7392144" y="1386354"/>
            <a:ext cx="773879" cy="1466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04B677D-08B3-4EAE-AE1D-02BF0F320506}"/>
              </a:ext>
            </a:extLst>
          </p:cNvPr>
          <p:cNvPicPr>
            <a:picLocks noChangeAspect="1"/>
          </p:cNvPicPr>
          <p:nvPr/>
        </p:nvPicPr>
        <p:blipFill>
          <a:blip r:embed="rId4"/>
          <a:stretch>
            <a:fillRect/>
          </a:stretch>
        </p:blipFill>
        <p:spPr>
          <a:xfrm>
            <a:off x="7032104" y="1562060"/>
            <a:ext cx="5097512" cy="3657143"/>
          </a:xfrm>
          <a:prstGeom prst="rect">
            <a:avLst/>
          </a:prstGeom>
        </p:spPr>
      </p:pic>
      <p:sp>
        <p:nvSpPr>
          <p:cNvPr id="15" name="文本框 14">
            <a:extLst>
              <a:ext uri="{FF2B5EF4-FFF2-40B4-BE49-F238E27FC236}">
                <a16:creationId xmlns:a16="http://schemas.microsoft.com/office/drawing/2014/main" id="{DA04A472-D9BE-4A5B-9184-6F36B4B8D51E}"/>
              </a:ext>
            </a:extLst>
          </p:cNvPr>
          <p:cNvSpPr txBox="1"/>
          <p:nvPr/>
        </p:nvSpPr>
        <p:spPr>
          <a:xfrm>
            <a:off x="9205407" y="2056837"/>
            <a:ext cx="2031325" cy="276999"/>
          </a:xfrm>
          <a:prstGeom prst="rect">
            <a:avLst/>
          </a:prstGeom>
          <a:noFill/>
        </p:spPr>
        <p:txBody>
          <a:bodyPr wrap="none" rtlCol="0">
            <a:spAutoFit/>
          </a:bodyPr>
          <a:lstStyle/>
          <a:p>
            <a:r>
              <a:rPr lang="zh-CN" altLang="en-US" sz="1200" b="1" dirty="0">
                <a:highlight>
                  <a:srgbClr val="00FF00"/>
                </a:highlight>
                <a:latin typeface="Arial Unicode MS" panose="020B0604020202020204" pitchFamily="34" charset="-122"/>
                <a:ea typeface="Arial Unicode MS" panose="020B0604020202020204" pitchFamily="34" charset="-122"/>
                <a:cs typeface="Arial Unicode MS" panose="020B0604020202020204" pitchFamily="34" charset="-122"/>
              </a:rPr>
              <a:t>注意修改方法名，避免重复</a:t>
            </a:r>
          </a:p>
        </p:txBody>
      </p:sp>
      <p:cxnSp>
        <p:nvCxnSpPr>
          <p:cNvPr id="17" name="直接箭头连接符 16">
            <a:extLst>
              <a:ext uri="{FF2B5EF4-FFF2-40B4-BE49-F238E27FC236}">
                <a16:creationId xmlns:a16="http://schemas.microsoft.com/office/drawing/2014/main" id="{11756BA9-99AA-471B-979A-3D5B6008E51F}"/>
              </a:ext>
            </a:extLst>
          </p:cNvPr>
          <p:cNvCxnSpPr/>
          <p:nvPr/>
        </p:nvCxnSpPr>
        <p:spPr>
          <a:xfrm flipV="1">
            <a:off x="9580860" y="2330652"/>
            <a:ext cx="115540" cy="306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DCCD4C1F-01E0-4454-AA46-B4B6140ECDD8}"/>
              </a:ext>
            </a:extLst>
          </p:cNvPr>
          <p:cNvPicPr>
            <a:picLocks noChangeAspect="1"/>
          </p:cNvPicPr>
          <p:nvPr/>
        </p:nvPicPr>
        <p:blipFill>
          <a:blip r:embed="rId5"/>
          <a:stretch>
            <a:fillRect/>
          </a:stretch>
        </p:blipFill>
        <p:spPr>
          <a:xfrm>
            <a:off x="7320136" y="5319010"/>
            <a:ext cx="4961905" cy="295238"/>
          </a:xfrm>
          <a:prstGeom prst="rect">
            <a:avLst/>
          </a:prstGeom>
        </p:spPr>
      </p:pic>
    </p:spTree>
    <p:extLst>
      <p:ext uri="{BB962C8B-B14F-4D97-AF65-F5344CB8AC3E}">
        <p14:creationId xmlns:p14="http://schemas.microsoft.com/office/powerpoint/2010/main" val="918324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A27CF-C207-4D1E-8C7B-AC19D9D32024}"/>
              </a:ext>
            </a:extLst>
          </p:cNvPr>
          <p:cNvSpPr>
            <a:spLocks noGrp="1"/>
          </p:cNvSpPr>
          <p:nvPr>
            <p:ph type="title"/>
          </p:nvPr>
        </p:nvSpPr>
        <p:spPr>
          <a:xfrm>
            <a:off x="608207" y="292116"/>
            <a:ext cx="10972800" cy="1143000"/>
          </a:xfrm>
        </p:spPr>
        <p:txBody>
          <a:bodyPr>
            <a:normAutofit/>
          </a:bodyPr>
          <a:lstStyle/>
          <a:p>
            <a:r>
              <a:rPr lang="zh-CN" altLang="en-US" sz="1200" dirty="0"/>
              <a:t>自定义</a:t>
            </a:r>
            <a:r>
              <a:rPr lang="en-US" altLang="zh-CN" sz="1200" dirty="0" err="1"/>
              <a:t>CacheManager</a:t>
            </a:r>
            <a:r>
              <a:rPr lang="zh-CN" altLang="en-US" sz="1200" dirty="0"/>
              <a:t>（</a:t>
            </a:r>
            <a:r>
              <a:rPr lang="zh-CN" altLang="en-US" sz="1200" dirty="0">
                <a:highlight>
                  <a:srgbClr val="00FF00"/>
                </a:highlight>
              </a:rPr>
              <a:t>目的是为了在项目中用注解的方式使用带序列化的</a:t>
            </a:r>
            <a:r>
              <a:rPr lang="en-US" altLang="zh-CN" sz="1200" dirty="0" err="1">
                <a:highlight>
                  <a:srgbClr val="00FF00"/>
                </a:highlight>
              </a:rPr>
              <a:t>RedisTemplate</a:t>
            </a:r>
            <a:r>
              <a:rPr lang="zh-CN" altLang="en-US" sz="1200" dirty="0">
                <a:highlight>
                  <a:srgbClr val="00FF00"/>
                </a:highlight>
              </a:rPr>
              <a:t>（注意</a:t>
            </a:r>
            <a:r>
              <a:rPr lang="en-US" altLang="zh-CN" sz="1200" dirty="0">
                <a:highlight>
                  <a:srgbClr val="00FF00"/>
                </a:highlight>
              </a:rPr>
              <a:t>spring1.0</a:t>
            </a:r>
            <a:r>
              <a:rPr lang="zh-CN" altLang="en-US" sz="1200" dirty="0">
                <a:highlight>
                  <a:srgbClr val="00FF00"/>
                </a:highlight>
              </a:rPr>
              <a:t>和</a:t>
            </a:r>
            <a:r>
              <a:rPr lang="en-US" altLang="zh-CN" sz="1200" dirty="0">
                <a:highlight>
                  <a:srgbClr val="00FF00"/>
                </a:highlight>
              </a:rPr>
              <a:t>2.0</a:t>
            </a:r>
            <a:r>
              <a:rPr lang="zh-CN" altLang="en-US" sz="1200" dirty="0">
                <a:highlight>
                  <a:srgbClr val="00FF00"/>
                </a:highlight>
              </a:rPr>
              <a:t>是有区别的）</a:t>
            </a:r>
            <a:r>
              <a:rPr lang="zh-CN" altLang="en-US" sz="1200" dirty="0"/>
              <a:t>）</a:t>
            </a:r>
          </a:p>
        </p:txBody>
      </p:sp>
      <p:sp>
        <p:nvSpPr>
          <p:cNvPr id="4" name="文本框 3">
            <a:extLst>
              <a:ext uri="{FF2B5EF4-FFF2-40B4-BE49-F238E27FC236}">
                <a16:creationId xmlns:a16="http://schemas.microsoft.com/office/drawing/2014/main" id="{CFB37E70-4448-4622-91FC-316B04616303}"/>
              </a:ext>
            </a:extLst>
          </p:cNvPr>
          <p:cNvSpPr txBox="1"/>
          <p:nvPr/>
        </p:nvSpPr>
        <p:spPr>
          <a:xfrm>
            <a:off x="315498" y="324888"/>
            <a:ext cx="585417" cy="523220"/>
          </a:xfrm>
          <a:prstGeom prst="rect">
            <a:avLst/>
          </a:prstGeom>
          <a:noFill/>
        </p:spPr>
        <p:txBody>
          <a:bodyPr wrap="none" rtlCol="0">
            <a:spAutoFit/>
          </a:bodyPr>
          <a:lstStyle/>
          <a:p>
            <a:r>
              <a:rPr lang="en-US" altLang="zh-CN" sz="2800" b="1" dirty="0">
                <a:highlight>
                  <a:srgbClr val="00FF00"/>
                </a:highlight>
                <a:latin typeface="Arial Unicode MS" panose="020B0604020202020204" pitchFamily="34" charset="-122"/>
                <a:ea typeface="Arial Unicode MS" panose="020B0604020202020204" pitchFamily="34" charset="-122"/>
                <a:cs typeface="Arial Unicode MS" panose="020B0604020202020204" pitchFamily="34" charset="-122"/>
              </a:rPr>
              <a:t>84</a:t>
            </a:r>
            <a:endParaRPr lang="zh-CN" altLang="en-US" sz="2800" b="1" dirty="0">
              <a:highlight>
                <a:srgbClr val="00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内容占位符 6">
            <a:extLst>
              <a:ext uri="{FF2B5EF4-FFF2-40B4-BE49-F238E27FC236}">
                <a16:creationId xmlns:a16="http://schemas.microsoft.com/office/drawing/2014/main" id="{E8BA4196-DA36-4F39-96B8-E557EA9E0116}"/>
              </a:ext>
            </a:extLst>
          </p:cNvPr>
          <p:cNvSpPr>
            <a:spLocks noGrp="1"/>
          </p:cNvSpPr>
          <p:nvPr>
            <p:ph idx="1"/>
          </p:nvPr>
        </p:nvSpPr>
        <p:spPr/>
        <p:txBody>
          <a:bodyPr/>
          <a:lstStyle/>
          <a:p>
            <a:endParaRPr lang="zh-CN" altLang="en-US"/>
          </a:p>
        </p:txBody>
      </p:sp>
      <p:pic>
        <p:nvPicPr>
          <p:cNvPr id="8" name="图片 7">
            <a:extLst>
              <a:ext uri="{FF2B5EF4-FFF2-40B4-BE49-F238E27FC236}">
                <a16:creationId xmlns:a16="http://schemas.microsoft.com/office/drawing/2014/main" id="{934E4449-7BC8-41B5-AC0F-55AE2E0717E4}"/>
              </a:ext>
            </a:extLst>
          </p:cNvPr>
          <p:cNvPicPr>
            <a:picLocks noChangeAspect="1"/>
          </p:cNvPicPr>
          <p:nvPr/>
        </p:nvPicPr>
        <p:blipFill>
          <a:blip r:embed="rId2"/>
          <a:stretch>
            <a:fillRect/>
          </a:stretch>
        </p:blipFill>
        <p:spPr>
          <a:xfrm>
            <a:off x="191344" y="1055834"/>
            <a:ext cx="8847619" cy="2209524"/>
          </a:xfrm>
          <a:prstGeom prst="rect">
            <a:avLst/>
          </a:prstGeom>
        </p:spPr>
      </p:pic>
      <p:pic>
        <p:nvPicPr>
          <p:cNvPr id="10" name="图片 9">
            <a:extLst>
              <a:ext uri="{FF2B5EF4-FFF2-40B4-BE49-F238E27FC236}">
                <a16:creationId xmlns:a16="http://schemas.microsoft.com/office/drawing/2014/main" id="{AE7C3355-0B15-4630-B646-3BC9D1756246}"/>
              </a:ext>
            </a:extLst>
          </p:cNvPr>
          <p:cNvPicPr>
            <a:picLocks noChangeAspect="1"/>
          </p:cNvPicPr>
          <p:nvPr/>
        </p:nvPicPr>
        <p:blipFill>
          <a:blip r:embed="rId3"/>
          <a:stretch>
            <a:fillRect/>
          </a:stretch>
        </p:blipFill>
        <p:spPr>
          <a:xfrm>
            <a:off x="2351584" y="3028420"/>
            <a:ext cx="9466667" cy="3568932"/>
          </a:xfrm>
          <a:prstGeom prst="rect">
            <a:avLst/>
          </a:prstGeom>
        </p:spPr>
      </p:pic>
    </p:spTree>
    <p:extLst>
      <p:ext uri="{BB962C8B-B14F-4D97-AF65-F5344CB8AC3E}">
        <p14:creationId xmlns:p14="http://schemas.microsoft.com/office/powerpoint/2010/main" val="3088322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9D8568-82C2-4C63-9500-B7474713ABEC}"/>
              </a:ext>
            </a:extLst>
          </p:cNvPr>
          <p:cNvSpPr>
            <a:spLocks noGrp="1"/>
          </p:cNvSpPr>
          <p:nvPr>
            <p:ph type="title"/>
          </p:nvPr>
        </p:nvSpPr>
        <p:spPr/>
        <p:txBody>
          <a:bodyPr/>
          <a:lstStyle/>
          <a:p>
            <a:endParaRPr lang="zh-CN" altLang="en-US" dirty="0"/>
          </a:p>
        </p:txBody>
      </p:sp>
      <p:pic>
        <p:nvPicPr>
          <p:cNvPr id="4" name="图片 3">
            <a:extLst>
              <a:ext uri="{FF2B5EF4-FFF2-40B4-BE49-F238E27FC236}">
                <a16:creationId xmlns:a16="http://schemas.microsoft.com/office/drawing/2014/main" id="{86762EE1-D2BB-471F-898F-28FD49501E3F}"/>
              </a:ext>
            </a:extLst>
          </p:cNvPr>
          <p:cNvPicPr>
            <a:picLocks noChangeAspect="1"/>
          </p:cNvPicPr>
          <p:nvPr/>
        </p:nvPicPr>
        <p:blipFill>
          <a:blip r:embed="rId2"/>
          <a:stretch>
            <a:fillRect/>
          </a:stretch>
        </p:blipFill>
        <p:spPr>
          <a:xfrm>
            <a:off x="551384" y="714356"/>
            <a:ext cx="8380952" cy="2000000"/>
          </a:xfrm>
          <a:prstGeom prst="rect">
            <a:avLst/>
          </a:prstGeom>
        </p:spPr>
      </p:pic>
      <p:pic>
        <p:nvPicPr>
          <p:cNvPr id="9" name="图片 8">
            <a:extLst>
              <a:ext uri="{FF2B5EF4-FFF2-40B4-BE49-F238E27FC236}">
                <a16:creationId xmlns:a16="http://schemas.microsoft.com/office/drawing/2014/main" id="{8AFA09A4-1F79-4844-A23D-82B63BC194D7}"/>
              </a:ext>
            </a:extLst>
          </p:cNvPr>
          <p:cNvPicPr>
            <a:picLocks noChangeAspect="1"/>
          </p:cNvPicPr>
          <p:nvPr/>
        </p:nvPicPr>
        <p:blipFill>
          <a:blip r:embed="rId3"/>
          <a:stretch>
            <a:fillRect/>
          </a:stretch>
        </p:blipFill>
        <p:spPr>
          <a:xfrm>
            <a:off x="609600" y="2731783"/>
            <a:ext cx="11200000" cy="3865569"/>
          </a:xfrm>
          <a:prstGeom prst="rect">
            <a:avLst/>
          </a:prstGeom>
        </p:spPr>
      </p:pic>
      <p:cxnSp>
        <p:nvCxnSpPr>
          <p:cNvPr id="5" name="直接箭头连接符 4">
            <a:extLst>
              <a:ext uri="{FF2B5EF4-FFF2-40B4-BE49-F238E27FC236}">
                <a16:creationId xmlns:a16="http://schemas.microsoft.com/office/drawing/2014/main" id="{D34906F7-8580-42C2-9FA7-40D9E044EBEA}"/>
              </a:ext>
            </a:extLst>
          </p:cNvPr>
          <p:cNvCxnSpPr/>
          <p:nvPr/>
        </p:nvCxnSpPr>
        <p:spPr>
          <a:xfrm>
            <a:off x="2279576" y="1268760"/>
            <a:ext cx="4248472" cy="4032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488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一、</a:t>
            </a:r>
            <a:r>
              <a:rPr lang="en-US" altLang="zh-CN"/>
              <a:t>Spring Boot</a:t>
            </a:r>
            <a:r>
              <a:rPr lang="zh-CN" altLang="en-US"/>
              <a:t>与缓存</a:t>
            </a:r>
          </a:p>
        </p:txBody>
      </p:sp>
      <p:sp>
        <p:nvSpPr>
          <p:cNvPr id="6" name="副标题 5"/>
          <p:cNvSpPr>
            <a:spLocks noGrp="1"/>
          </p:cNvSpPr>
          <p:nvPr>
            <p:ph type="subTitle" idx="1"/>
          </p:nvPr>
        </p:nvSpPr>
        <p:spPr/>
        <p:txBody>
          <a:bodyPr/>
          <a:lstStyle/>
          <a:p>
            <a:pPr algn="r"/>
            <a:r>
              <a:rPr lang="en-US" altLang="zh-CN" dirty="0">
                <a:highlight>
                  <a:srgbClr val="00FF00"/>
                </a:highlight>
              </a:rPr>
              <a:t>JSR-107</a:t>
            </a:r>
            <a:r>
              <a:rPr lang="zh-CN" altLang="en-US" dirty="0">
                <a:highlight>
                  <a:srgbClr val="00FF00"/>
                </a:highlight>
              </a:rPr>
              <a:t>（缓存规范）</a:t>
            </a:r>
            <a:r>
              <a:rPr lang="zh-CN" altLang="en-US" dirty="0"/>
              <a:t>、</a:t>
            </a:r>
            <a:r>
              <a:rPr lang="en-US" altLang="zh-CN" dirty="0"/>
              <a:t>Spring</a:t>
            </a:r>
            <a:r>
              <a:rPr lang="zh-CN" altLang="en-US" dirty="0"/>
              <a:t>缓存抽象、整合</a:t>
            </a:r>
            <a:r>
              <a:rPr lang="en-US" altLang="zh-CN" dirty="0"/>
              <a:t>Redis</a:t>
            </a:r>
            <a:endParaRPr lang="zh-CN" altLang="en-US" dirty="0"/>
          </a:p>
        </p:txBody>
      </p:sp>
    </p:spTree>
    <p:extLst>
      <p:ext uri="{BB962C8B-B14F-4D97-AF65-F5344CB8AC3E}">
        <p14:creationId xmlns:p14="http://schemas.microsoft.com/office/powerpoint/2010/main" val="1906701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B3AFD-344B-4070-BD13-A93575F9C892}"/>
              </a:ext>
            </a:extLst>
          </p:cNvPr>
          <p:cNvSpPr>
            <a:spLocks noGrp="1"/>
          </p:cNvSpPr>
          <p:nvPr>
            <p:ph type="title"/>
          </p:nvPr>
        </p:nvSpPr>
        <p:spPr/>
        <p:txBody>
          <a:bodyPr>
            <a:normAutofit/>
          </a:bodyPr>
          <a:lstStyle/>
          <a:p>
            <a:r>
              <a:rPr lang="zh-CN" altLang="en-US" sz="2000" dirty="0">
                <a:highlight>
                  <a:srgbClr val="00FF00"/>
                </a:highlight>
              </a:rPr>
              <a:t>除了使用注解的方式往代码中放数据，我们也可以使用代码的方式</a:t>
            </a:r>
            <a:r>
              <a:rPr lang="en-US" altLang="zh-CN" sz="2000" dirty="0">
                <a:highlight>
                  <a:srgbClr val="00FF00"/>
                </a:highlight>
              </a:rPr>
              <a:t>(</a:t>
            </a:r>
            <a:r>
              <a:rPr lang="zh-CN" altLang="en-US" sz="2000" dirty="0">
                <a:highlight>
                  <a:srgbClr val="00FF00"/>
                </a:highlight>
              </a:rPr>
              <a:t>之前我们都是使用注解进行缓存的</a:t>
            </a:r>
            <a:r>
              <a:rPr lang="en-US" altLang="zh-CN" sz="2000" dirty="0">
                <a:highlight>
                  <a:srgbClr val="00FF00"/>
                </a:highlight>
              </a:rPr>
              <a:t>)</a:t>
            </a:r>
            <a:endParaRPr lang="zh-CN" altLang="en-US" sz="2000" dirty="0">
              <a:highlight>
                <a:srgbClr val="00FF00"/>
              </a:highlight>
            </a:endParaRPr>
          </a:p>
        </p:txBody>
      </p:sp>
      <p:sp>
        <p:nvSpPr>
          <p:cNvPr id="3" name="内容占位符 2">
            <a:extLst>
              <a:ext uri="{FF2B5EF4-FFF2-40B4-BE49-F238E27FC236}">
                <a16:creationId xmlns:a16="http://schemas.microsoft.com/office/drawing/2014/main" id="{9B5C3BE3-49B6-4D2C-AEE6-5F6DF80D1A4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29F25E8C-30C6-4213-9B0B-6D03EF9DBB5F}"/>
              </a:ext>
            </a:extLst>
          </p:cNvPr>
          <p:cNvPicPr>
            <a:picLocks noChangeAspect="1"/>
          </p:cNvPicPr>
          <p:nvPr/>
        </p:nvPicPr>
        <p:blipFill>
          <a:blip r:embed="rId2"/>
          <a:stretch>
            <a:fillRect/>
          </a:stretch>
        </p:blipFill>
        <p:spPr>
          <a:xfrm>
            <a:off x="609600" y="4302902"/>
            <a:ext cx="6352381" cy="2133333"/>
          </a:xfrm>
          <a:prstGeom prst="rect">
            <a:avLst/>
          </a:prstGeom>
        </p:spPr>
      </p:pic>
      <p:pic>
        <p:nvPicPr>
          <p:cNvPr id="5" name="图片 4">
            <a:extLst>
              <a:ext uri="{FF2B5EF4-FFF2-40B4-BE49-F238E27FC236}">
                <a16:creationId xmlns:a16="http://schemas.microsoft.com/office/drawing/2014/main" id="{0B3602CC-8169-4F22-A4AC-B6D7FD6D678A}"/>
              </a:ext>
            </a:extLst>
          </p:cNvPr>
          <p:cNvPicPr>
            <a:picLocks noChangeAspect="1"/>
          </p:cNvPicPr>
          <p:nvPr/>
        </p:nvPicPr>
        <p:blipFill>
          <a:blip r:embed="rId3"/>
          <a:stretch>
            <a:fillRect/>
          </a:stretch>
        </p:blipFill>
        <p:spPr>
          <a:xfrm>
            <a:off x="575308" y="3325906"/>
            <a:ext cx="5419048" cy="885714"/>
          </a:xfrm>
          <a:prstGeom prst="rect">
            <a:avLst/>
          </a:prstGeom>
        </p:spPr>
      </p:pic>
    </p:spTree>
    <p:extLst>
      <p:ext uri="{BB962C8B-B14F-4D97-AF65-F5344CB8AC3E}">
        <p14:creationId xmlns:p14="http://schemas.microsoft.com/office/powerpoint/2010/main" val="1371499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0646" y="723349"/>
            <a:ext cx="10363200" cy="1470025"/>
          </a:xfrm>
        </p:spPr>
        <p:txBody>
          <a:bodyPr/>
          <a:lstStyle/>
          <a:p>
            <a:r>
              <a:rPr lang="zh-CN" altLang="en-US" dirty="0"/>
              <a:t>二、</a:t>
            </a:r>
            <a:r>
              <a:rPr lang="en-US" altLang="zh-CN" dirty="0"/>
              <a:t>Spring Boot</a:t>
            </a:r>
            <a:r>
              <a:rPr lang="zh-CN" altLang="en-US" dirty="0"/>
              <a:t>与消息</a:t>
            </a:r>
          </a:p>
        </p:txBody>
      </p:sp>
      <p:sp>
        <p:nvSpPr>
          <p:cNvPr id="6" name="副标题 5"/>
          <p:cNvSpPr>
            <a:spLocks noGrp="1"/>
          </p:cNvSpPr>
          <p:nvPr>
            <p:ph type="subTitle" idx="1"/>
          </p:nvPr>
        </p:nvSpPr>
        <p:spPr>
          <a:xfrm>
            <a:off x="3274824" y="582061"/>
            <a:ext cx="8534400" cy="1752600"/>
          </a:xfrm>
        </p:spPr>
        <p:txBody>
          <a:bodyPr/>
          <a:lstStyle/>
          <a:p>
            <a:pPr algn="r"/>
            <a:r>
              <a:rPr lang="en-US" altLang="zh-CN" dirty="0"/>
              <a:t>JMS</a:t>
            </a:r>
            <a:r>
              <a:rPr lang="zh-CN" altLang="en-US" dirty="0"/>
              <a:t>、</a:t>
            </a:r>
            <a:r>
              <a:rPr lang="en-US" altLang="zh-CN" dirty="0"/>
              <a:t>AMQP</a:t>
            </a:r>
            <a:r>
              <a:rPr lang="zh-CN" altLang="en-US" dirty="0"/>
              <a:t>、</a:t>
            </a:r>
            <a:r>
              <a:rPr lang="en-US" altLang="zh-CN" dirty="0"/>
              <a:t>RabbitMQ</a:t>
            </a:r>
            <a:endParaRPr lang="zh-CN" altLang="en-US" dirty="0"/>
          </a:p>
        </p:txBody>
      </p:sp>
      <p:sp>
        <p:nvSpPr>
          <p:cNvPr id="2" name="文本框 1">
            <a:extLst>
              <a:ext uri="{FF2B5EF4-FFF2-40B4-BE49-F238E27FC236}">
                <a16:creationId xmlns:a16="http://schemas.microsoft.com/office/drawing/2014/main" id="{BE9F3436-7ED6-49E6-A21C-B6B45111190F}"/>
              </a:ext>
            </a:extLst>
          </p:cNvPr>
          <p:cNvSpPr txBox="1"/>
          <p:nvPr/>
        </p:nvSpPr>
        <p:spPr>
          <a:xfrm>
            <a:off x="623392" y="1196752"/>
            <a:ext cx="585417" cy="523220"/>
          </a:xfrm>
          <a:prstGeom prst="rect">
            <a:avLst/>
          </a:prstGeom>
          <a:noFill/>
        </p:spPr>
        <p:txBody>
          <a:bodyPr wrap="none" rtlCol="0">
            <a:spAutoFit/>
          </a:bodyPr>
          <a:lstStyle/>
          <a:p>
            <a:r>
              <a:rPr lang="en-US" altLang="zh-CN" sz="2800" b="1" dirty="0">
                <a:highlight>
                  <a:srgbClr val="00FF00"/>
                </a:highlight>
                <a:latin typeface="Arial Unicode MS" panose="020B0604020202020204" pitchFamily="34" charset="-122"/>
                <a:ea typeface="Arial Unicode MS" panose="020B0604020202020204" pitchFamily="34" charset="-122"/>
                <a:cs typeface="Arial Unicode MS" panose="020B0604020202020204" pitchFamily="34" charset="-122"/>
              </a:rPr>
              <a:t>85</a:t>
            </a:r>
            <a:endParaRPr lang="zh-CN" altLang="en-US" sz="2800" b="1" dirty="0">
              <a:highlight>
                <a:srgbClr val="00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a:extLst>
              <a:ext uri="{FF2B5EF4-FFF2-40B4-BE49-F238E27FC236}">
                <a16:creationId xmlns:a16="http://schemas.microsoft.com/office/drawing/2014/main" id="{A0BC5455-2090-4921-97F2-4E2B33D37968}"/>
              </a:ext>
            </a:extLst>
          </p:cNvPr>
          <p:cNvPicPr>
            <a:picLocks noChangeAspect="1"/>
          </p:cNvPicPr>
          <p:nvPr/>
        </p:nvPicPr>
        <p:blipFill>
          <a:blip r:embed="rId2"/>
          <a:stretch>
            <a:fillRect/>
          </a:stretch>
        </p:blipFill>
        <p:spPr>
          <a:xfrm>
            <a:off x="319865" y="1772816"/>
            <a:ext cx="11504762" cy="4895238"/>
          </a:xfrm>
          <a:prstGeom prst="rect">
            <a:avLst/>
          </a:prstGeom>
        </p:spPr>
      </p:pic>
    </p:spTree>
    <p:extLst>
      <p:ext uri="{BB962C8B-B14F-4D97-AF65-F5344CB8AC3E}">
        <p14:creationId xmlns:p14="http://schemas.microsoft.com/office/powerpoint/2010/main" val="3551079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65B1170-C0E3-4DDC-8F00-C97D6A4D61D9}"/>
              </a:ext>
            </a:extLst>
          </p:cNvPr>
          <p:cNvPicPr>
            <a:picLocks noChangeAspect="1"/>
          </p:cNvPicPr>
          <p:nvPr/>
        </p:nvPicPr>
        <p:blipFill>
          <a:blip r:embed="rId2"/>
          <a:stretch>
            <a:fillRect/>
          </a:stretch>
        </p:blipFill>
        <p:spPr>
          <a:xfrm>
            <a:off x="551384" y="824238"/>
            <a:ext cx="10190476" cy="5209524"/>
          </a:xfrm>
          <a:prstGeom prst="rect">
            <a:avLst/>
          </a:prstGeom>
        </p:spPr>
      </p:pic>
    </p:spTree>
    <p:extLst>
      <p:ext uri="{BB962C8B-B14F-4D97-AF65-F5344CB8AC3E}">
        <p14:creationId xmlns:p14="http://schemas.microsoft.com/office/powerpoint/2010/main" val="506084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olidFill>
                  <a:srgbClr val="0000FF"/>
                </a:solidFill>
              </a:rPr>
              <a:t>一、概述</a:t>
            </a:r>
            <a:endParaRPr lang="zh-CN" altLang="en-US"/>
          </a:p>
        </p:txBody>
      </p:sp>
      <p:sp>
        <p:nvSpPr>
          <p:cNvPr id="3" name="内容占位符 2"/>
          <p:cNvSpPr>
            <a:spLocks noGrp="1"/>
          </p:cNvSpPr>
          <p:nvPr>
            <p:ph idx="1"/>
          </p:nvPr>
        </p:nvSpPr>
        <p:spPr>
          <a:xfrm>
            <a:off x="479376" y="2039921"/>
            <a:ext cx="11233248" cy="4525963"/>
          </a:xfrm>
        </p:spPr>
        <p:txBody>
          <a:bodyPr/>
          <a:lstStyle/>
          <a:p>
            <a:pPr marL="457200" indent="-457200">
              <a:buFont typeface="+mj-lt"/>
              <a:buAutoNum type="arabicPeriod"/>
            </a:pPr>
            <a:r>
              <a:rPr lang="zh-CN" altLang="en-US" sz="2400" dirty="0"/>
              <a:t>大多应用中，可通过消息服务中间件来提升系统异步通信、扩展解耦能力</a:t>
            </a:r>
            <a:endParaRPr lang="en-US" altLang="zh-CN" sz="2400" dirty="0"/>
          </a:p>
          <a:p>
            <a:pPr marL="457200" indent="-457200">
              <a:buFont typeface="+mj-lt"/>
              <a:buAutoNum type="arabicPeriod"/>
            </a:pPr>
            <a:r>
              <a:rPr lang="zh-CN" altLang="en-US" sz="2400" dirty="0"/>
              <a:t>消息服务中两个重要概念：</a:t>
            </a:r>
            <a:endParaRPr lang="en-US" altLang="zh-CN" sz="2400" dirty="0"/>
          </a:p>
          <a:p>
            <a:pPr marL="0" indent="0">
              <a:buNone/>
            </a:pPr>
            <a:r>
              <a:rPr lang="en-US" altLang="zh-CN" sz="2400" dirty="0"/>
              <a:t>       </a:t>
            </a:r>
            <a:r>
              <a:rPr lang="zh-CN" altLang="en-US" sz="2400" dirty="0">
                <a:solidFill>
                  <a:srgbClr val="FF0000"/>
                </a:solidFill>
              </a:rPr>
              <a:t>消息代理（</a:t>
            </a:r>
            <a:r>
              <a:rPr lang="en-US" altLang="zh-CN" sz="2400" dirty="0">
                <a:solidFill>
                  <a:srgbClr val="FF0000"/>
                </a:solidFill>
              </a:rPr>
              <a:t>message broker</a:t>
            </a:r>
            <a:r>
              <a:rPr lang="zh-CN" altLang="en-US" sz="2400" dirty="0">
                <a:solidFill>
                  <a:srgbClr val="FF0000"/>
                </a:solidFill>
              </a:rPr>
              <a:t>）</a:t>
            </a:r>
            <a:r>
              <a:rPr lang="zh-CN" altLang="en-US" sz="2400" dirty="0"/>
              <a:t>和</a:t>
            </a:r>
            <a:r>
              <a:rPr lang="zh-CN" altLang="en-US" sz="2400" dirty="0">
                <a:solidFill>
                  <a:srgbClr val="FF0000"/>
                </a:solidFill>
              </a:rPr>
              <a:t>目的地（</a:t>
            </a:r>
            <a:r>
              <a:rPr lang="en-US" altLang="zh-CN" sz="2400" dirty="0">
                <a:solidFill>
                  <a:srgbClr val="FF0000"/>
                </a:solidFill>
              </a:rPr>
              <a:t>destination</a:t>
            </a:r>
            <a:r>
              <a:rPr lang="zh-CN" altLang="en-US" sz="2400" dirty="0">
                <a:solidFill>
                  <a:srgbClr val="FF0000"/>
                </a:solidFill>
              </a:rPr>
              <a:t>）</a:t>
            </a:r>
            <a:endParaRPr lang="en-US" altLang="zh-CN" sz="2400" dirty="0">
              <a:solidFill>
                <a:srgbClr val="FF0000"/>
              </a:solidFill>
            </a:endParaRPr>
          </a:p>
          <a:p>
            <a:pPr marL="0" indent="0">
              <a:buNone/>
            </a:pPr>
            <a:r>
              <a:rPr lang="zh-CN" altLang="en-US" sz="2400" dirty="0">
                <a:highlight>
                  <a:srgbClr val="00FF00"/>
                </a:highlight>
              </a:rPr>
              <a:t>当消息发送者发送消息以后，将由消息代理接管，消息代理保证消息传递到指定目的地</a:t>
            </a:r>
            <a:r>
              <a:rPr lang="zh-CN" altLang="en-US" sz="2400" dirty="0"/>
              <a:t>。</a:t>
            </a:r>
            <a:endParaRPr lang="en-US" altLang="zh-CN" sz="2400" dirty="0"/>
          </a:p>
          <a:p>
            <a:pPr marL="457200" indent="-457200">
              <a:buFont typeface="+mj-lt"/>
              <a:buAutoNum type="arabicPeriod" startAt="3"/>
            </a:pPr>
            <a:r>
              <a:rPr lang="zh-CN" altLang="en-US" sz="2400" dirty="0"/>
              <a:t>消息队列主要有两种形式的目的地</a:t>
            </a:r>
            <a:endParaRPr lang="en-US" altLang="zh-CN" sz="2400" dirty="0"/>
          </a:p>
          <a:p>
            <a:pPr marL="857250" lvl="1" indent="-457200">
              <a:buFont typeface="+mj-lt"/>
              <a:buAutoNum type="arabicPeriod"/>
            </a:pPr>
            <a:r>
              <a:rPr lang="zh-CN" altLang="en-US" sz="2000" dirty="0">
                <a:solidFill>
                  <a:srgbClr val="FF0000"/>
                </a:solidFill>
                <a:highlight>
                  <a:srgbClr val="00FF00"/>
                </a:highlight>
              </a:rPr>
              <a:t>队列（</a:t>
            </a:r>
            <a:r>
              <a:rPr lang="en-US" altLang="zh-CN" sz="2000" dirty="0">
                <a:solidFill>
                  <a:srgbClr val="FF0000"/>
                </a:solidFill>
                <a:highlight>
                  <a:srgbClr val="00FF00"/>
                </a:highlight>
              </a:rPr>
              <a:t>queue</a:t>
            </a:r>
            <a:r>
              <a:rPr lang="zh-CN" altLang="en-US" sz="2000" dirty="0">
                <a:solidFill>
                  <a:srgbClr val="FF0000"/>
                </a:solidFill>
                <a:highlight>
                  <a:srgbClr val="00FF00"/>
                </a:highlight>
              </a:rPr>
              <a:t>）</a:t>
            </a:r>
            <a:r>
              <a:rPr lang="zh-CN" altLang="en-US" sz="2000" dirty="0"/>
              <a:t>：点对点消息通信（</a:t>
            </a:r>
            <a:r>
              <a:rPr lang="en-US" altLang="zh-CN" sz="2000" dirty="0"/>
              <a:t>point-to-point</a:t>
            </a:r>
            <a:r>
              <a:rPr lang="zh-CN" altLang="en-US" sz="2000" dirty="0"/>
              <a:t>）</a:t>
            </a:r>
            <a:endParaRPr lang="en-US" altLang="zh-CN" sz="2000" dirty="0"/>
          </a:p>
          <a:p>
            <a:pPr marL="857250" lvl="1" indent="-457200">
              <a:buFont typeface="+mj-lt"/>
              <a:buAutoNum type="arabicPeriod"/>
            </a:pPr>
            <a:r>
              <a:rPr lang="zh-CN" altLang="en-US" sz="2000" dirty="0">
                <a:solidFill>
                  <a:srgbClr val="FF0000"/>
                </a:solidFill>
                <a:highlight>
                  <a:srgbClr val="00FF00"/>
                </a:highlight>
              </a:rPr>
              <a:t>主题（</a:t>
            </a:r>
            <a:r>
              <a:rPr lang="en-US" altLang="zh-CN" sz="2000" dirty="0">
                <a:solidFill>
                  <a:srgbClr val="FF0000"/>
                </a:solidFill>
                <a:highlight>
                  <a:srgbClr val="00FF00"/>
                </a:highlight>
              </a:rPr>
              <a:t>topic</a:t>
            </a:r>
            <a:r>
              <a:rPr lang="zh-CN" altLang="en-US" sz="2000" dirty="0">
                <a:solidFill>
                  <a:srgbClr val="FF0000"/>
                </a:solidFill>
                <a:highlight>
                  <a:srgbClr val="00FF00"/>
                </a:highlight>
              </a:rPr>
              <a:t>）</a:t>
            </a:r>
            <a:r>
              <a:rPr lang="zh-CN" altLang="en-US" sz="2000" dirty="0"/>
              <a:t>：发布（</a:t>
            </a:r>
            <a:r>
              <a:rPr lang="en-US" altLang="zh-CN" sz="2000" dirty="0"/>
              <a:t>publish</a:t>
            </a:r>
            <a:r>
              <a:rPr lang="zh-CN" altLang="en-US" sz="2000" dirty="0"/>
              <a:t>）</a:t>
            </a:r>
            <a:r>
              <a:rPr lang="en-US" altLang="zh-CN" sz="2000" dirty="0"/>
              <a:t>/</a:t>
            </a:r>
            <a:r>
              <a:rPr lang="zh-CN" altLang="en-US" sz="2000" dirty="0"/>
              <a:t>订阅（</a:t>
            </a:r>
            <a:r>
              <a:rPr lang="en-US" altLang="zh-CN" sz="2000" dirty="0"/>
              <a:t>subscribe</a:t>
            </a:r>
            <a:r>
              <a:rPr lang="zh-CN" altLang="en-US" sz="2000" dirty="0"/>
              <a:t>）消息通信</a:t>
            </a:r>
          </a:p>
        </p:txBody>
      </p:sp>
    </p:spTree>
    <p:extLst>
      <p:ext uri="{BB962C8B-B14F-4D97-AF65-F5344CB8AC3E}">
        <p14:creationId xmlns:p14="http://schemas.microsoft.com/office/powerpoint/2010/main" val="145099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688" y="936129"/>
            <a:ext cx="4943475" cy="12573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88" y="2376289"/>
            <a:ext cx="3800475" cy="20193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688" y="4509120"/>
            <a:ext cx="5429250" cy="1800225"/>
          </a:xfrm>
          <a:prstGeom prst="rect">
            <a:avLst/>
          </a:prstGeom>
        </p:spPr>
      </p:pic>
      <p:sp>
        <p:nvSpPr>
          <p:cNvPr id="9" name="文本框 8"/>
          <p:cNvSpPr txBox="1"/>
          <p:nvPr/>
        </p:nvSpPr>
        <p:spPr>
          <a:xfrm>
            <a:off x="839416" y="2895346"/>
            <a:ext cx="2203598" cy="523220"/>
          </a:xfrm>
          <a:prstGeom prst="rect">
            <a:avLst/>
          </a:prstGeom>
          <a:noFill/>
        </p:spPr>
        <p:txBody>
          <a:bodyPr wrap="square" rtlCol="0">
            <a:spAutoFit/>
          </a:bodyPr>
          <a:lstStyle/>
          <a:p>
            <a:r>
              <a:rPr lang="zh-CN" altLang="en-US" sz="2800" b="1">
                <a:latin typeface="Arial Unicode MS" panose="020B0604020202020204" pitchFamily="34" charset="-122"/>
                <a:ea typeface="Arial Unicode MS" panose="020B0604020202020204" pitchFamily="34" charset="-122"/>
                <a:cs typeface="Arial Unicode MS" panose="020B0604020202020204" pitchFamily="34" charset="-122"/>
              </a:rPr>
              <a:t>异步处理</a:t>
            </a:r>
          </a:p>
        </p:txBody>
      </p:sp>
    </p:spTree>
    <p:extLst>
      <p:ext uri="{BB962C8B-B14F-4D97-AF65-F5344CB8AC3E}">
        <p14:creationId xmlns:p14="http://schemas.microsoft.com/office/powerpoint/2010/main" val="2947676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2141106"/>
            <a:ext cx="3456384" cy="131729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3573016"/>
            <a:ext cx="3479716" cy="18002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056" y="2171981"/>
            <a:ext cx="5001051" cy="1296144"/>
          </a:xfrm>
          <a:prstGeom prst="rect">
            <a:avLst/>
          </a:prstGeom>
        </p:spPr>
      </p:pic>
      <p:cxnSp>
        <p:nvCxnSpPr>
          <p:cNvPr id="9" name="直接连接符 8"/>
          <p:cNvCxnSpPr/>
          <p:nvPr/>
        </p:nvCxnSpPr>
        <p:spPr>
          <a:xfrm>
            <a:off x="5663952" y="908720"/>
            <a:ext cx="0" cy="5400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703512" y="1263985"/>
            <a:ext cx="2160240" cy="523220"/>
          </a:xfrm>
          <a:prstGeom prst="rect">
            <a:avLst/>
          </a:prstGeom>
          <a:noFill/>
        </p:spPr>
        <p:txBody>
          <a:bodyPr wrap="square" rtlCol="0">
            <a:spAutoFit/>
          </a:bodyPr>
          <a:lstStyle/>
          <a:p>
            <a:r>
              <a:rPr lang="zh-CN" altLang="en-US" sz="2800" b="1">
                <a:latin typeface="Arial Unicode MS" panose="020B0604020202020204" pitchFamily="34" charset="-122"/>
                <a:ea typeface="Arial Unicode MS" panose="020B0604020202020204" pitchFamily="34" charset="-122"/>
                <a:cs typeface="Arial Unicode MS" panose="020B0604020202020204" pitchFamily="34" charset="-122"/>
              </a:rPr>
              <a:t>应用解耦</a:t>
            </a:r>
          </a:p>
        </p:txBody>
      </p:sp>
      <p:sp>
        <p:nvSpPr>
          <p:cNvPr id="11" name="文本框 10"/>
          <p:cNvSpPr txBox="1"/>
          <p:nvPr/>
        </p:nvSpPr>
        <p:spPr>
          <a:xfrm>
            <a:off x="8112224" y="1282859"/>
            <a:ext cx="2160240" cy="523220"/>
          </a:xfrm>
          <a:prstGeom prst="rect">
            <a:avLst/>
          </a:prstGeom>
          <a:noFill/>
        </p:spPr>
        <p:txBody>
          <a:bodyPr wrap="square" rtlCol="0">
            <a:spAutoFit/>
          </a:bodyPr>
          <a:lstStyle/>
          <a:p>
            <a:r>
              <a:rPr lang="zh-CN" altLang="en-US" sz="2800" b="1">
                <a:latin typeface="Arial Unicode MS" panose="020B0604020202020204" pitchFamily="34" charset="-122"/>
                <a:ea typeface="Arial Unicode MS" panose="020B0604020202020204" pitchFamily="34" charset="-122"/>
                <a:cs typeface="Arial Unicode MS" panose="020B0604020202020204" pitchFamily="34" charset="-122"/>
              </a:rPr>
              <a:t>流量削峰</a:t>
            </a:r>
          </a:p>
        </p:txBody>
      </p:sp>
    </p:spTree>
    <p:extLst>
      <p:ext uri="{BB962C8B-B14F-4D97-AF65-F5344CB8AC3E}">
        <p14:creationId xmlns:p14="http://schemas.microsoft.com/office/powerpoint/2010/main" val="2328752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5400" y="980729"/>
            <a:ext cx="11233248" cy="5585155"/>
          </a:xfrm>
        </p:spPr>
        <p:txBody>
          <a:bodyPr>
            <a:normAutofit lnSpcReduction="10000"/>
          </a:bodyPr>
          <a:lstStyle/>
          <a:p>
            <a:pPr marL="514350" indent="-514350">
              <a:buFont typeface="+mj-lt"/>
              <a:buAutoNum type="arabicPeriod" startAt="4"/>
            </a:pPr>
            <a:r>
              <a:rPr lang="zh-CN" altLang="en-US" sz="2400" dirty="0"/>
              <a:t>点对点式：</a:t>
            </a:r>
            <a:endParaRPr lang="en-US" altLang="zh-CN" sz="2400" dirty="0"/>
          </a:p>
          <a:p>
            <a:pPr marL="914400" lvl="1" indent="-514350"/>
            <a:r>
              <a:rPr lang="zh-CN" altLang="en-US" sz="2000" dirty="0"/>
              <a:t>消息发送者发送消息，消息代理将其放入一个队列中，消息接收者从队列中获取消息内容，消息读取后被移出队列</a:t>
            </a:r>
            <a:endParaRPr lang="en-US" altLang="zh-CN" sz="2000" dirty="0"/>
          </a:p>
          <a:p>
            <a:pPr marL="914400" lvl="1" indent="-514350"/>
            <a:r>
              <a:rPr lang="zh-CN" altLang="en-US" sz="2000" dirty="0"/>
              <a:t>消息只有唯一的</a:t>
            </a:r>
            <a:r>
              <a:rPr lang="zh-CN" altLang="en-US" sz="2000" dirty="0">
                <a:highlight>
                  <a:srgbClr val="00FF00"/>
                </a:highlight>
              </a:rPr>
              <a:t>发送者和接受者</a:t>
            </a:r>
            <a:r>
              <a:rPr lang="zh-CN" altLang="en-US" sz="2000" dirty="0"/>
              <a:t>，</a:t>
            </a:r>
            <a:r>
              <a:rPr lang="zh-CN" altLang="en-US" sz="2000" dirty="0">
                <a:highlight>
                  <a:srgbClr val="00FF00"/>
                </a:highlight>
              </a:rPr>
              <a:t>但并不是说只能有一个接收者（对于同一个对列，我可以有很多个人去拿，别人拿了，你只能拿下一个）</a:t>
            </a:r>
            <a:endParaRPr lang="en-US" altLang="zh-CN" sz="2000" dirty="0">
              <a:highlight>
                <a:srgbClr val="00FF00"/>
              </a:highlight>
            </a:endParaRPr>
          </a:p>
          <a:p>
            <a:pPr marL="914400" lvl="1" indent="-514350"/>
            <a:endParaRPr lang="en-US" altLang="zh-CN" sz="2000" dirty="0"/>
          </a:p>
          <a:p>
            <a:pPr marL="514350" indent="-514350">
              <a:buFont typeface="+mj-lt"/>
              <a:buAutoNum type="arabicPeriod" startAt="4"/>
            </a:pPr>
            <a:r>
              <a:rPr lang="zh-CN" altLang="en-US" sz="2400" dirty="0"/>
              <a:t>发布订阅式：</a:t>
            </a:r>
            <a:endParaRPr lang="en-US" altLang="zh-CN" sz="2400" dirty="0"/>
          </a:p>
          <a:p>
            <a:pPr marL="914400" lvl="1" indent="-514350"/>
            <a:r>
              <a:rPr lang="zh-CN" altLang="en-US" sz="2000" dirty="0"/>
              <a:t>发送者（发布者）发送消息到主题，多个接收者（订阅者）监听（订阅）这个主题，那么</a:t>
            </a:r>
            <a:r>
              <a:rPr lang="zh-CN" altLang="en-US" sz="2000" dirty="0">
                <a:highlight>
                  <a:srgbClr val="00FF00"/>
                </a:highlight>
              </a:rPr>
              <a:t>就会在消息到达时同时收到消息</a:t>
            </a:r>
            <a:endParaRPr lang="en-US" altLang="zh-CN" sz="2000" dirty="0">
              <a:highlight>
                <a:srgbClr val="00FF00"/>
              </a:highlight>
            </a:endParaRPr>
          </a:p>
          <a:p>
            <a:pPr marL="914400" lvl="1" indent="-514350"/>
            <a:endParaRPr lang="en-US" altLang="zh-CN" sz="2000" dirty="0"/>
          </a:p>
          <a:p>
            <a:pPr marL="514350" indent="-514350">
              <a:buFont typeface="+mj-lt"/>
              <a:buAutoNum type="arabicPeriod" startAt="4"/>
            </a:pPr>
            <a:r>
              <a:rPr lang="en-US" altLang="zh-CN" sz="2400" dirty="0"/>
              <a:t>JMS</a:t>
            </a:r>
            <a:r>
              <a:rPr lang="zh-CN" altLang="en-US" sz="2400" dirty="0"/>
              <a:t>（</a:t>
            </a:r>
            <a:r>
              <a:rPr lang="en-US" altLang="zh-CN" sz="2400" dirty="0"/>
              <a:t>Java Message Service</a:t>
            </a:r>
            <a:r>
              <a:rPr lang="zh-CN" altLang="en-US" sz="2400" dirty="0"/>
              <a:t>）</a:t>
            </a:r>
            <a:r>
              <a:rPr lang="en-US" altLang="zh-CN" sz="2400" dirty="0"/>
              <a:t>JAVA</a:t>
            </a:r>
            <a:r>
              <a:rPr lang="zh-CN" altLang="en-US" sz="2400" dirty="0"/>
              <a:t>消息服务：</a:t>
            </a:r>
            <a:endParaRPr lang="en-US" altLang="zh-CN" sz="2400" dirty="0"/>
          </a:p>
          <a:p>
            <a:pPr marL="914400" lvl="1" indent="-514350"/>
            <a:r>
              <a:rPr lang="zh-CN" altLang="en-US" sz="2000" dirty="0">
                <a:highlight>
                  <a:srgbClr val="00FF00"/>
                </a:highlight>
              </a:rPr>
              <a:t>基于</a:t>
            </a:r>
            <a:r>
              <a:rPr lang="en-US" altLang="zh-CN" sz="2000" dirty="0">
                <a:highlight>
                  <a:srgbClr val="00FF00"/>
                </a:highlight>
              </a:rPr>
              <a:t>JVM</a:t>
            </a:r>
            <a:r>
              <a:rPr lang="zh-CN" altLang="en-US" sz="2000" dirty="0">
                <a:highlight>
                  <a:srgbClr val="00FF00"/>
                </a:highlight>
              </a:rPr>
              <a:t>消息代理的规范。</a:t>
            </a:r>
            <a:r>
              <a:rPr lang="en-US" altLang="zh-CN" sz="2000" dirty="0">
                <a:highlight>
                  <a:srgbClr val="00FF00"/>
                </a:highlight>
              </a:rPr>
              <a:t>ActiveMQ</a:t>
            </a:r>
            <a:r>
              <a:rPr lang="zh-CN" altLang="en-US" sz="2000" dirty="0">
                <a:highlight>
                  <a:srgbClr val="00FF00"/>
                </a:highlight>
              </a:rPr>
              <a:t>、</a:t>
            </a:r>
            <a:r>
              <a:rPr lang="en-US" altLang="zh-CN" sz="2000" dirty="0" err="1">
                <a:highlight>
                  <a:srgbClr val="00FF00"/>
                </a:highlight>
              </a:rPr>
              <a:t>HornetMQ</a:t>
            </a:r>
            <a:r>
              <a:rPr lang="zh-CN" altLang="en-US" sz="2000" dirty="0">
                <a:highlight>
                  <a:srgbClr val="00FF00"/>
                </a:highlight>
              </a:rPr>
              <a:t>是</a:t>
            </a:r>
            <a:r>
              <a:rPr lang="en-US" altLang="zh-CN" sz="2000" dirty="0">
                <a:highlight>
                  <a:srgbClr val="00FF00"/>
                </a:highlight>
              </a:rPr>
              <a:t>JMS</a:t>
            </a:r>
            <a:r>
              <a:rPr lang="zh-CN" altLang="en-US" sz="2000" dirty="0">
                <a:highlight>
                  <a:srgbClr val="00FF00"/>
                </a:highlight>
              </a:rPr>
              <a:t>实现</a:t>
            </a:r>
            <a:endParaRPr lang="en-US" altLang="zh-CN" sz="2000" dirty="0">
              <a:highlight>
                <a:srgbClr val="00FF00"/>
              </a:highlight>
            </a:endParaRPr>
          </a:p>
          <a:p>
            <a:pPr marL="914400" lvl="1" indent="-514350"/>
            <a:endParaRPr lang="en-US" altLang="zh-CN" sz="2000" dirty="0"/>
          </a:p>
          <a:p>
            <a:pPr marL="514350" indent="-514350">
              <a:buFont typeface="+mj-lt"/>
              <a:buAutoNum type="arabicPeriod" startAt="4"/>
            </a:pPr>
            <a:r>
              <a:rPr lang="en-US" altLang="zh-CN" sz="2400" dirty="0"/>
              <a:t>AMQP</a:t>
            </a:r>
            <a:r>
              <a:rPr lang="zh-CN" altLang="en-US" sz="2400" dirty="0"/>
              <a:t>（</a:t>
            </a:r>
            <a:r>
              <a:rPr lang="en-US" altLang="zh-CN" sz="2400" dirty="0"/>
              <a:t>Advanced Message Queuing Protocol</a:t>
            </a:r>
            <a:r>
              <a:rPr lang="zh-CN" altLang="en-US" sz="2400" dirty="0"/>
              <a:t>）</a:t>
            </a:r>
            <a:endParaRPr lang="en-US" altLang="zh-CN" sz="2400" dirty="0"/>
          </a:p>
          <a:p>
            <a:pPr marL="914400" lvl="1" indent="-514350"/>
            <a:r>
              <a:rPr lang="zh-CN" altLang="en-US" sz="2000" dirty="0">
                <a:highlight>
                  <a:srgbClr val="00FF00"/>
                </a:highlight>
              </a:rPr>
              <a:t>高级消息队列协议</a:t>
            </a:r>
            <a:r>
              <a:rPr lang="zh-CN" altLang="en-US" sz="2000" dirty="0"/>
              <a:t>，也是一个消息代理的规范，</a:t>
            </a:r>
            <a:r>
              <a:rPr lang="zh-CN" altLang="en-US" sz="2000" dirty="0">
                <a:highlight>
                  <a:srgbClr val="00FF00"/>
                </a:highlight>
              </a:rPr>
              <a:t>兼容</a:t>
            </a:r>
            <a:r>
              <a:rPr lang="en-US" altLang="zh-CN" sz="2000" dirty="0">
                <a:highlight>
                  <a:srgbClr val="00FF00"/>
                </a:highlight>
              </a:rPr>
              <a:t>JMS</a:t>
            </a:r>
          </a:p>
          <a:p>
            <a:pPr marL="914400" lvl="1" indent="-514350"/>
            <a:r>
              <a:rPr lang="en-US" altLang="zh-CN" sz="2000" dirty="0">
                <a:highlight>
                  <a:srgbClr val="00FF00"/>
                </a:highlight>
              </a:rPr>
              <a:t>RabbitMQ</a:t>
            </a:r>
            <a:r>
              <a:rPr lang="zh-CN" altLang="en-US" sz="2000" dirty="0">
                <a:highlight>
                  <a:srgbClr val="00FF00"/>
                </a:highlight>
              </a:rPr>
              <a:t>是</a:t>
            </a:r>
            <a:r>
              <a:rPr lang="en-US" altLang="zh-CN" sz="2000" dirty="0">
                <a:highlight>
                  <a:srgbClr val="00FF00"/>
                </a:highlight>
              </a:rPr>
              <a:t>AMQP</a:t>
            </a:r>
            <a:r>
              <a:rPr lang="zh-CN" altLang="en-US" sz="2000" dirty="0">
                <a:highlight>
                  <a:srgbClr val="00FF00"/>
                </a:highlight>
              </a:rPr>
              <a:t>的实现</a:t>
            </a:r>
            <a:endParaRPr lang="en-US" altLang="zh-CN" sz="2000" dirty="0">
              <a:highlight>
                <a:srgbClr val="00FF00"/>
              </a:highlight>
            </a:endParaRPr>
          </a:p>
          <a:p>
            <a:pPr marL="0" indent="0">
              <a:buNone/>
            </a:pPr>
            <a:endParaRPr lang="en-US" altLang="zh-CN" b="1" dirty="0"/>
          </a:p>
        </p:txBody>
      </p:sp>
    </p:spTree>
    <p:extLst>
      <p:ext uri="{BB962C8B-B14F-4D97-AF65-F5344CB8AC3E}">
        <p14:creationId xmlns:p14="http://schemas.microsoft.com/office/powerpoint/2010/main" val="3669786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idx="1"/>
            <p:extLst>
              <p:ext uri="{D42A27DB-BD31-4B8C-83A1-F6EECF244321}">
                <p14:modId xmlns:p14="http://schemas.microsoft.com/office/powerpoint/2010/main" val="4291174623"/>
              </p:ext>
            </p:extLst>
          </p:nvPr>
        </p:nvGraphicFramePr>
        <p:xfrm>
          <a:off x="551384" y="836712"/>
          <a:ext cx="11305257" cy="5372728"/>
        </p:xfrm>
        <a:graphic>
          <a:graphicData uri="http://schemas.openxmlformats.org/drawingml/2006/table">
            <a:tbl>
              <a:tblPr/>
              <a:tblGrid>
                <a:gridCol w="1224136">
                  <a:extLst>
                    <a:ext uri="{9D8B030D-6E8A-4147-A177-3AD203B41FA5}">
                      <a16:colId xmlns:a16="http://schemas.microsoft.com/office/drawing/2014/main" val="20000"/>
                    </a:ext>
                  </a:extLst>
                </a:gridCol>
                <a:gridCol w="4896544">
                  <a:extLst>
                    <a:ext uri="{9D8B030D-6E8A-4147-A177-3AD203B41FA5}">
                      <a16:colId xmlns:a16="http://schemas.microsoft.com/office/drawing/2014/main" val="20001"/>
                    </a:ext>
                  </a:extLst>
                </a:gridCol>
                <a:gridCol w="5184577">
                  <a:extLst>
                    <a:ext uri="{9D8B030D-6E8A-4147-A177-3AD203B41FA5}">
                      <a16:colId xmlns:a16="http://schemas.microsoft.com/office/drawing/2014/main" val="20002"/>
                    </a:ext>
                  </a:extLst>
                </a:gridCol>
              </a:tblGrid>
              <a:tr h="360040">
                <a:tc>
                  <a:txBody>
                    <a:bodyPr/>
                    <a:lstStyle/>
                    <a:p>
                      <a:pPr algn="l" latinLnBrk="1"/>
                      <a:endParaRPr 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latinLnBrk="1"/>
                      <a:r>
                        <a:rPr lang="en-US" altLang="zh-CN" sz="1400" b="0" kern="1200">
                          <a:solidFill>
                            <a:srgbClr val="4F4F4F"/>
                          </a:solidFill>
                          <a:effectLst/>
                          <a:latin typeface="Microsoft YaHei" panose="020B0503020204020204" pitchFamily="34" charset="-122"/>
                          <a:ea typeface="Microsoft YaHei" panose="020B0503020204020204" pitchFamily="34" charset="-122"/>
                          <a:cs typeface="+mn-cs"/>
                        </a:rPr>
                        <a:t>JMS</a:t>
                      </a:r>
                      <a:endParaRPr lang="en-US" sz="1400" b="0" kern="1200">
                        <a:solidFill>
                          <a:srgbClr val="4F4F4F"/>
                        </a:solidFill>
                        <a:effectLst/>
                        <a:latin typeface="Microsoft YaHei" panose="020B0503020204020204" pitchFamily="34" charset="-122"/>
                        <a:ea typeface="Microsoft YaHei" panose="020B0503020204020204" pitchFamily="34" charset="-122"/>
                        <a:cs typeface="+mn-cs"/>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altLang="zh-CN" sz="1400" b="0" kern="1200">
                          <a:solidFill>
                            <a:srgbClr val="4F4F4F"/>
                          </a:solidFill>
                          <a:effectLst/>
                          <a:latin typeface="Microsoft YaHei" panose="020B0503020204020204" pitchFamily="34" charset="-122"/>
                          <a:ea typeface="Microsoft YaHei" panose="020B0503020204020204" pitchFamily="34" charset="-122"/>
                          <a:cs typeface="+mn-cs"/>
                        </a:rPr>
                        <a:t>AMQP</a:t>
                      </a:r>
                      <a:endParaRPr lang="zh-CN" altLang="en-US" sz="1400" b="0" kern="1200">
                        <a:solidFill>
                          <a:srgbClr val="4F4F4F"/>
                        </a:solidFill>
                        <a:effectLst/>
                        <a:latin typeface="Microsoft YaHei" panose="020B0503020204020204" pitchFamily="34" charset="-122"/>
                        <a:ea typeface="Microsoft YaHei" panose="020B0503020204020204" pitchFamily="34" charset="-122"/>
                        <a:cs typeface="+mn-cs"/>
                      </a:endParaRPr>
                    </a:p>
                  </a:txBody>
                  <a:tcPr marL="53213" marR="53213" marT="26607" marB="26607">
                    <a:lnL w="9525" cap="flat" cmpd="sng" algn="ctr">
                      <a:solidFill>
                        <a:srgbClr val="DDDDDD"/>
                      </a:solidFill>
                      <a:prstDash val="solid"/>
                      <a:round/>
                      <a:headEnd type="none" w="med" len="med"/>
                      <a:tailEnd type="none" w="med" len="med"/>
                    </a:lnL>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r h="243445">
                <a:tc>
                  <a:txBody>
                    <a:bodyPr/>
                    <a:lstStyle/>
                    <a:p>
                      <a:pPr algn="l" latinLnBrk="1"/>
                      <a:r>
                        <a:rPr lang="zh-CN" altLang="en-US" sz="1400" b="0">
                          <a:solidFill>
                            <a:srgbClr val="4F4F4F"/>
                          </a:solidFill>
                          <a:effectLst/>
                          <a:latin typeface="Microsoft YaHei" panose="020B0503020204020204" pitchFamily="34" charset="-122"/>
                          <a:ea typeface="Microsoft YaHei" panose="020B0503020204020204" pitchFamily="34" charset="-122"/>
                        </a:rPr>
                        <a:t>定义</a:t>
                      </a:r>
                      <a:endParaRPr lang="zh-CN" alt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latinLnBrk="1"/>
                      <a:r>
                        <a:rPr lang="en-US" sz="1400" b="0">
                          <a:solidFill>
                            <a:srgbClr val="4F4F4F"/>
                          </a:solidFill>
                          <a:effectLst/>
                          <a:latin typeface="Microsoft YaHei" panose="020B0503020204020204" pitchFamily="34" charset="-122"/>
                          <a:ea typeface="Microsoft YaHei" panose="020B0503020204020204" pitchFamily="34" charset="-122"/>
                        </a:rPr>
                        <a:t>Java api</a:t>
                      </a:r>
                      <a:endParaRPr 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latinLnBrk="1"/>
                      <a:r>
                        <a:rPr lang="zh-CN" altLang="en-US" sz="1400" b="0">
                          <a:solidFill>
                            <a:srgbClr val="4F4F4F"/>
                          </a:solidFill>
                          <a:effectLst/>
                        </a:rPr>
                        <a:t>网络线级协议</a:t>
                      </a:r>
                      <a:endParaRPr 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243445">
                <a:tc>
                  <a:txBody>
                    <a:bodyPr/>
                    <a:lstStyle/>
                    <a:p>
                      <a:pPr algn="l" latinLnBrk="1"/>
                      <a:r>
                        <a:rPr lang="zh-CN" altLang="en-US" sz="1400" b="0">
                          <a:solidFill>
                            <a:srgbClr val="4F4F4F"/>
                          </a:solidFill>
                          <a:effectLst/>
                          <a:latin typeface="Microsoft YaHei" panose="020B0503020204020204" pitchFamily="34" charset="-122"/>
                          <a:ea typeface="Microsoft YaHei" panose="020B0503020204020204" pitchFamily="34" charset="-122"/>
                        </a:rPr>
                        <a:t>跨语言</a:t>
                      </a:r>
                      <a:endParaRPr lang="zh-CN" alt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latinLnBrk="1"/>
                      <a:r>
                        <a:rPr lang="zh-CN" altLang="en-US" sz="1400" b="0">
                          <a:solidFill>
                            <a:srgbClr val="4F4F4F"/>
                          </a:solidFill>
                          <a:effectLst/>
                          <a:latin typeface="Microsoft YaHei" panose="020B0503020204020204" pitchFamily="34" charset="-122"/>
                          <a:ea typeface="Microsoft YaHei" panose="020B0503020204020204" pitchFamily="34" charset="-122"/>
                        </a:rPr>
                        <a:t>否</a:t>
                      </a:r>
                      <a:endParaRPr lang="zh-CN" alt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latinLnBrk="1"/>
                      <a:r>
                        <a:rPr lang="zh-CN" altLang="en-US" sz="1400" b="0" dirty="0">
                          <a:solidFill>
                            <a:srgbClr val="4F4F4F"/>
                          </a:solidFill>
                          <a:effectLst/>
                          <a:highlight>
                            <a:srgbClr val="00FF00"/>
                          </a:highlight>
                          <a:latin typeface="Microsoft YaHei" panose="020B0503020204020204" pitchFamily="34" charset="-122"/>
                          <a:ea typeface="Microsoft YaHei" panose="020B0503020204020204" pitchFamily="34" charset="-122"/>
                        </a:rPr>
                        <a:t>是</a:t>
                      </a:r>
                      <a:endParaRPr lang="zh-CN" altLang="en-US" sz="1400" b="0" dirty="0">
                        <a:solidFill>
                          <a:srgbClr val="4F4F4F"/>
                        </a:solidFill>
                        <a:effectLst/>
                        <a:highlight>
                          <a:srgbClr val="00FF00"/>
                        </a:highligh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43445">
                <a:tc>
                  <a:txBody>
                    <a:bodyPr/>
                    <a:lstStyle/>
                    <a:p>
                      <a:pPr algn="l" latinLnBrk="1"/>
                      <a:r>
                        <a:rPr lang="zh-CN" altLang="en-US" sz="1400" b="0">
                          <a:solidFill>
                            <a:srgbClr val="4F4F4F"/>
                          </a:solidFill>
                          <a:effectLst/>
                          <a:latin typeface="Microsoft YaHei" panose="020B0503020204020204" pitchFamily="34" charset="-122"/>
                          <a:ea typeface="Microsoft YaHei" panose="020B0503020204020204" pitchFamily="34" charset="-122"/>
                        </a:rPr>
                        <a:t>跨平台</a:t>
                      </a:r>
                      <a:endParaRPr lang="zh-CN" alt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latinLnBrk="1"/>
                      <a:r>
                        <a:rPr lang="zh-CN" altLang="en-US" sz="1400" b="0">
                          <a:solidFill>
                            <a:srgbClr val="4F4F4F"/>
                          </a:solidFill>
                          <a:effectLst/>
                          <a:latin typeface="Microsoft YaHei" panose="020B0503020204020204" pitchFamily="34" charset="-122"/>
                          <a:ea typeface="Microsoft YaHei" panose="020B0503020204020204" pitchFamily="34" charset="-122"/>
                        </a:rPr>
                        <a:t>否</a:t>
                      </a:r>
                      <a:endParaRPr lang="zh-CN" alt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latinLnBrk="1"/>
                      <a:r>
                        <a:rPr lang="zh-CN" altLang="en-US" sz="1400" b="0" dirty="0">
                          <a:solidFill>
                            <a:srgbClr val="4F4F4F"/>
                          </a:solidFill>
                          <a:effectLst/>
                          <a:highlight>
                            <a:srgbClr val="00FF00"/>
                          </a:highlight>
                          <a:latin typeface="Microsoft YaHei" panose="020B0503020204020204" pitchFamily="34" charset="-122"/>
                          <a:ea typeface="Microsoft YaHei" panose="020B0503020204020204" pitchFamily="34" charset="-122"/>
                        </a:rPr>
                        <a:t>是</a:t>
                      </a:r>
                      <a:endParaRPr lang="zh-CN" altLang="en-US" sz="1400" b="0" dirty="0">
                        <a:solidFill>
                          <a:srgbClr val="4F4F4F"/>
                        </a:solidFill>
                        <a:effectLst/>
                        <a:highlight>
                          <a:srgbClr val="00FF00"/>
                        </a:highligh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r h="1462007">
                <a:tc>
                  <a:txBody>
                    <a:bodyPr/>
                    <a:lstStyle/>
                    <a:p>
                      <a:pPr algn="l" latinLnBrk="1"/>
                      <a:r>
                        <a:rPr lang="en-US" sz="1400" b="0">
                          <a:solidFill>
                            <a:srgbClr val="4F4F4F"/>
                          </a:solidFill>
                          <a:effectLst/>
                          <a:latin typeface="Microsoft YaHei" panose="020B0503020204020204" pitchFamily="34" charset="-122"/>
                          <a:ea typeface="Microsoft YaHei" panose="020B0503020204020204" pitchFamily="34" charset="-122"/>
                        </a:rPr>
                        <a:t>Model</a:t>
                      </a:r>
                      <a:endParaRPr 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latinLnBrk="1"/>
                      <a:r>
                        <a:rPr lang="zh-CN" altLang="en-US" sz="1400" b="0">
                          <a:solidFill>
                            <a:srgbClr val="4F4F4F"/>
                          </a:solidFill>
                          <a:effectLst/>
                          <a:latin typeface="Microsoft YaHei" panose="020B0503020204020204" pitchFamily="34" charset="-122"/>
                          <a:ea typeface="Microsoft YaHei" panose="020B0503020204020204" pitchFamily="34" charset="-122"/>
                        </a:rPr>
                        <a:t>提供两种消息模型：</a:t>
                      </a:r>
                      <a:endParaRPr lang="zh-CN" altLang="en-US" sz="1400" b="0">
                        <a:solidFill>
                          <a:srgbClr val="4F4F4F"/>
                        </a:solidFill>
                        <a:effectLst/>
                      </a:endParaRPr>
                    </a:p>
                    <a:p>
                      <a:pPr algn="l" latinLnBrk="1"/>
                      <a:r>
                        <a:rPr lang="zh-CN" altLang="en-US" sz="1400" b="0">
                          <a:solidFill>
                            <a:srgbClr val="4F4F4F"/>
                          </a:solidFill>
                          <a:effectLst/>
                          <a:latin typeface="Microsoft YaHei" panose="020B0503020204020204" pitchFamily="34" charset="-122"/>
                          <a:ea typeface="Microsoft YaHei" panose="020B0503020204020204" pitchFamily="34" charset="-122"/>
                        </a:rPr>
                        <a:t>（</a:t>
                      </a:r>
                      <a:r>
                        <a:rPr lang="en-US" altLang="zh-CN" sz="1400" b="0">
                          <a:solidFill>
                            <a:srgbClr val="4F4F4F"/>
                          </a:solidFill>
                          <a:effectLst/>
                          <a:latin typeface="Microsoft YaHei" panose="020B0503020204020204" pitchFamily="34" charset="-122"/>
                          <a:ea typeface="Microsoft YaHei" panose="020B0503020204020204" pitchFamily="34" charset="-122"/>
                        </a:rPr>
                        <a:t>1</a:t>
                      </a:r>
                      <a:r>
                        <a:rPr lang="zh-CN" altLang="en-US" sz="1400" b="0">
                          <a:solidFill>
                            <a:srgbClr val="4F4F4F"/>
                          </a:solidFill>
                          <a:effectLst/>
                          <a:latin typeface="Microsoft YaHei" panose="020B0503020204020204" pitchFamily="34" charset="-122"/>
                          <a:ea typeface="Microsoft YaHei" panose="020B0503020204020204" pitchFamily="34" charset="-122"/>
                        </a:rPr>
                        <a:t>）、</a:t>
                      </a:r>
                      <a:r>
                        <a:rPr lang="en-US" sz="1400" b="0">
                          <a:solidFill>
                            <a:srgbClr val="4F4F4F"/>
                          </a:solidFill>
                          <a:effectLst/>
                          <a:latin typeface="Microsoft YaHei" panose="020B0503020204020204" pitchFamily="34" charset="-122"/>
                          <a:ea typeface="Microsoft YaHei" panose="020B0503020204020204" pitchFamily="34" charset="-122"/>
                        </a:rPr>
                        <a:t>Peer-2-Peer</a:t>
                      </a:r>
                      <a:endParaRPr lang="en-US" sz="1400" b="0">
                        <a:solidFill>
                          <a:srgbClr val="4F4F4F"/>
                        </a:solidFill>
                        <a:effectLst/>
                      </a:endParaRPr>
                    </a:p>
                    <a:p>
                      <a:pPr algn="l" latinLnBrk="1"/>
                      <a:r>
                        <a:rPr lang="en-US" sz="1400" b="0">
                          <a:solidFill>
                            <a:srgbClr val="4F4F4F"/>
                          </a:solidFill>
                          <a:effectLst/>
                          <a:latin typeface="Microsoft YaHei" panose="020B0503020204020204" pitchFamily="34" charset="-122"/>
                          <a:ea typeface="Microsoft YaHei" panose="020B0503020204020204" pitchFamily="34" charset="-122"/>
                        </a:rPr>
                        <a:t>（2）、Pub/sub</a:t>
                      </a:r>
                      <a:endParaRPr 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latinLnBrk="1"/>
                      <a:r>
                        <a:rPr lang="zh-CN" altLang="en-US" sz="1400" b="0" dirty="0">
                          <a:solidFill>
                            <a:srgbClr val="4F4F4F"/>
                          </a:solidFill>
                          <a:effectLst/>
                          <a:latin typeface="Microsoft YaHei" panose="020B0503020204020204" pitchFamily="34" charset="-122"/>
                          <a:ea typeface="Microsoft YaHei" panose="020B0503020204020204" pitchFamily="34" charset="-122"/>
                        </a:rPr>
                        <a:t>提供了</a:t>
                      </a:r>
                      <a:r>
                        <a:rPr lang="zh-CN" altLang="en-US" sz="1400" b="0" dirty="0">
                          <a:solidFill>
                            <a:srgbClr val="4F4F4F"/>
                          </a:solidFill>
                          <a:effectLst/>
                          <a:highlight>
                            <a:srgbClr val="00FF00"/>
                          </a:highlight>
                          <a:latin typeface="Microsoft YaHei" panose="020B0503020204020204" pitchFamily="34" charset="-122"/>
                          <a:ea typeface="Microsoft YaHei" panose="020B0503020204020204" pitchFamily="34" charset="-122"/>
                        </a:rPr>
                        <a:t>五种消息模型</a:t>
                      </a:r>
                      <a:r>
                        <a:rPr lang="zh-CN" altLang="en-US" sz="1400" b="0" dirty="0">
                          <a:solidFill>
                            <a:srgbClr val="4F4F4F"/>
                          </a:solidFill>
                          <a:effectLst/>
                          <a:latin typeface="Microsoft YaHei" panose="020B0503020204020204" pitchFamily="34" charset="-122"/>
                          <a:ea typeface="Microsoft YaHei" panose="020B0503020204020204" pitchFamily="34" charset="-122"/>
                        </a:rPr>
                        <a:t>：</a:t>
                      </a:r>
                      <a:endParaRPr lang="zh-CN" altLang="en-US" sz="1400" b="0" dirty="0">
                        <a:solidFill>
                          <a:srgbClr val="4F4F4F"/>
                        </a:solidFill>
                        <a:effectLst/>
                      </a:endParaRPr>
                    </a:p>
                    <a:p>
                      <a:pPr algn="l" latinLnBrk="1"/>
                      <a:r>
                        <a:rPr lang="zh-CN" altLang="en-US" sz="1400" b="0" dirty="0">
                          <a:solidFill>
                            <a:srgbClr val="4F4F4F"/>
                          </a:solidFill>
                          <a:effectLst/>
                          <a:highlight>
                            <a:srgbClr val="00FF00"/>
                          </a:highlight>
                          <a:latin typeface="Microsoft YaHei" panose="020B0503020204020204" pitchFamily="34" charset="-122"/>
                          <a:ea typeface="Microsoft YaHei" panose="020B0503020204020204" pitchFamily="34" charset="-122"/>
                        </a:rPr>
                        <a:t>（</a:t>
                      </a:r>
                      <a:r>
                        <a:rPr lang="en-US" altLang="zh-CN" sz="1400" b="0" dirty="0">
                          <a:solidFill>
                            <a:srgbClr val="4F4F4F"/>
                          </a:solidFill>
                          <a:effectLst/>
                          <a:highlight>
                            <a:srgbClr val="00FF00"/>
                          </a:highlight>
                          <a:latin typeface="Microsoft YaHei" panose="020B0503020204020204" pitchFamily="34" charset="-122"/>
                          <a:ea typeface="Microsoft YaHei" panose="020B0503020204020204" pitchFamily="34" charset="-122"/>
                        </a:rPr>
                        <a:t>1</a:t>
                      </a:r>
                      <a:r>
                        <a:rPr lang="zh-CN" altLang="en-US" sz="1400" b="0" dirty="0">
                          <a:solidFill>
                            <a:srgbClr val="4F4F4F"/>
                          </a:solidFill>
                          <a:effectLst/>
                          <a:highlight>
                            <a:srgbClr val="00FF00"/>
                          </a:highlight>
                          <a:latin typeface="Microsoft YaHei" panose="020B0503020204020204" pitchFamily="34" charset="-122"/>
                          <a:ea typeface="Microsoft YaHei" panose="020B0503020204020204" pitchFamily="34" charset="-122"/>
                        </a:rPr>
                        <a:t>）、</a:t>
                      </a:r>
                      <a:r>
                        <a:rPr lang="en-US" sz="1400" b="0" dirty="0">
                          <a:solidFill>
                            <a:srgbClr val="4F4F4F"/>
                          </a:solidFill>
                          <a:effectLst/>
                          <a:highlight>
                            <a:srgbClr val="00FF00"/>
                          </a:highlight>
                          <a:latin typeface="Microsoft YaHei" panose="020B0503020204020204" pitchFamily="34" charset="-122"/>
                          <a:ea typeface="Microsoft YaHei" panose="020B0503020204020204" pitchFamily="34" charset="-122"/>
                        </a:rPr>
                        <a:t>direct exchange</a:t>
                      </a:r>
                      <a:r>
                        <a:rPr lang="zh-CN" altLang="en-US" sz="1400" b="0" dirty="0">
                          <a:solidFill>
                            <a:srgbClr val="4F4F4F"/>
                          </a:solidFill>
                          <a:effectLst/>
                          <a:highlight>
                            <a:srgbClr val="00FF00"/>
                          </a:highlight>
                          <a:latin typeface="Microsoft YaHei" panose="020B0503020204020204" pitchFamily="34" charset="-122"/>
                          <a:ea typeface="Microsoft YaHei" panose="020B0503020204020204" pitchFamily="34" charset="-122"/>
                        </a:rPr>
                        <a:t>（点对点）</a:t>
                      </a:r>
                      <a:endParaRPr lang="en-US" sz="1400" b="0" dirty="0">
                        <a:solidFill>
                          <a:srgbClr val="4F4F4F"/>
                        </a:solidFill>
                        <a:effectLst/>
                        <a:highlight>
                          <a:srgbClr val="00FF00"/>
                        </a:highlight>
                      </a:endParaRPr>
                    </a:p>
                    <a:p>
                      <a:pPr algn="l" latinLnBrk="1"/>
                      <a:r>
                        <a:rPr lang="en-US" sz="1400" b="0" dirty="0">
                          <a:solidFill>
                            <a:srgbClr val="4F4F4F"/>
                          </a:solidFill>
                          <a:effectLst/>
                          <a:highlight>
                            <a:srgbClr val="FFFF00"/>
                          </a:highlight>
                          <a:latin typeface="Microsoft YaHei" panose="020B0503020204020204" pitchFamily="34" charset="-122"/>
                          <a:ea typeface="Microsoft YaHei" panose="020B0503020204020204" pitchFamily="34" charset="-122"/>
                        </a:rPr>
                        <a:t>（2）、fanout exchange</a:t>
                      </a:r>
                      <a:endParaRPr lang="en-US" sz="1400" b="0" dirty="0">
                        <a:solidFill>
                          <a:srgbClr val="4F4F4F"/>
                        </a:solidFill>
                        <a:effectLst/>
                        <a:highlight>
                          <a:srgbClr val="FFFF00"/>
                        </a:highlight>
                      </a:endParaRPr>
                    </a:p>
                    <a:p>
                      <a:pPr algn="l" latinLnBrk="1"/>
                      <a:r>
                        <a:rPr lang="en-US" sz="1400" b="0" dirty="0">
                          <a:solidFill>
                            <a:srgbClr val="4F4F4F"/>
                          </a:solidFill>
                          <a:effectLst/>
                          <a:highlight>
                            <a:srgbClr val="FFFF00"/>
                          </a:highlight>
                          <a:latin typeface="Microsoft YaHei" panose="020B0503020204020204" pitchFamily="34" charset="-122"/>
                          <a:ea typeface="Microsoft YaHei" panose="020B0503020204020204" pitchFamily="34" charset="-122"/>
                        </a:rPr>
                        <a:t>（3）、topic change</a:t>
                      </a:r>
                      <a:endParaRPr lang="en-US" sz="1400" b="0" dirty="0">
                        <a:solidFill>
                          <a:srgbClr val="4F4F4F"/>
                        </a:solidFill>
                        <a:effectLst/>
                        <a:highlight>
                          <a:srgbClr val="FFFF00"/>
                        </a:highlight>
                      </a:endParaRPr>
                    </a:p>
                    <a:p>
                      <a:pPr algn="l" latinLnBrk="1"/>
                      <a:r>
                        <a:rPr lang="en-US" sz="1400" b="0" dirty="0">
                          <a:solidFill>
                            <a:srgbClr val="4F4F4F"/>
                          </a:solidFill>
                          <a:effectLst/>
                          <a:highlight>
                            <a:srgbClr val="FFFF00"/>
                          </a:highlight>
                          <a:latin typeface="Microsoft YaHei" panose="020B0503020204020204" pitchFamily="34" charset="-122"/>
                          <a:ea typeface="Microsoft YaHei" panose="020B0503020204020204" pitchFamily="34" charset="-122"/>
                        </a:rPr>
                        <a:t>（4）、headers exchange</a:t>
                      </a:r>
                      <a:endParaRPr lang="en-US" sz="1400" b="0" dirty="0">
                        <a:solidFill>
                          <a:srgbClr val="4F4F4F"/>
                        </a:solidFill>
                        <a:effectLst/>
                        <a:highlight>
                          <a:srgbClr val="FFFF00"/>
                        </a:highlight>
                      </a:endParaRPr>
                    </a:p>
                    <a:p>
                      <a:pPr algn="l" latinLnBrk="1"/>
                      <a:r>
                        <a:rPr lang="en-US" sz="1400" b="0" dirty="0">
                          <a:solidFill>
                            <a:srgbClr val="4F4F4F"/>
                          </a:solidFill>
                          <a:effectLst/>
                          <a:highlight>
                            <a:srgbClr val="FFFF00"/>
                          </a:highlight>
                          <a:latin typeface="Microsoft YaHei" panose="020B0503020204020204" pitchFamily="34" charset="-122"/>
                          <a:ea typeface="Microsoft YaHei" panose="020B0503020204020204" pitchFamily="34" charset="-122"/>
                        </a:rPr>
                        <a:t>（5）、system exchange</a:t>
                      </a:r>
                      <a:endParaRPr lang="en-US" sz="1400" b="0" dirty="0">
                        <a:solidFill>
                          <a:srgbClr val="4F4F4F"/>
                        </a:solidFill>
                        <a:effectLst/>
                        <a:highlight>
                          <a:srgbClr val="FFFF00"/>
                        </a:highlight>
                      </a:endParaRPr>
                    </a:p>
                    <a:p>
                      <a:pPr algn="l" latinLnBrk="1"/>
                      <a:r>
                        <a:rPr lang="zh-CN" altLang="en-US" sz="1400" b="0" dirty="0">
                          <a:solidFill>
                            <a:srgbClr val="4F4F4F"/>
                          </a:solidFill>
                          <a:effectLst/>
                          <a:latin typeface="Microsoft YaHei" panose="020B0503020204020204" pitchFamily="34" charset="-122"/>
                          <a:ea typeface="Microsoft YaHei" panose="020B0503020204020204" pitchFamily="34" charset="-122"/>
                        </a:rPr>
                        <a:t>本质来讲，后四种和</a:t>
                      </a:r>
                      <a:r>
                        <a:rPr lang="en-US" sz="1400" b="0" dirty="0">
                          <a:solidFill>
                            <a:srgbClr val="4F4F4F"/>
                          </a:solidFill>
                          <a:effectLst/>
                          <a:latin typeface="Microsoft YaHei" panose="020B0503020204020204" pitchFamily="34" charset="-122"/>
                          <a:ea typeface="Microsoft YaHei" panose="020B0503020204020204" pitchFamily="34" charset="-122"/>
                        </a:rPr>
                        <a:t>JMS</a:t>
                      </a:r>
                      <a:r>
                        <a:rPr lang="zh-CN" altLang="en-US" sz="1400" b="0" dirty="0">
                          <a:solidFill>
                            <a:srgbClr val="4F4F4F"/>
                          </a:solidFill>
                          <a:effectLst/>
                          <a:latin typeface="Microsoft YaHei" panose="020B0503020204020204" pitchFamily="34" charset="-122"/>
                          <a:ea typeface="Microsoft YaHei" panose="020B0503020204020204" pitchFamily="34" charset="-122"/>
                        </a:rPr>
                        <a:t>的</a:t>
                      </a:r>
                      <a:r>
                        <a:rPr lang="en-US" sz="1400" b="0" dirty="0">
                          <a:solidFill>
                            <a:srgbClr val="4F4F4F"/>
                          </a:solidFill>
                          <a:effectLst/>
                          <a:latin typeface="Microsoft YaHei" panose="020B0503020204020204" pitchFamily="34" charset="-122"/>
                          <a:ea typeface="Microsoft YaHei" panose="020B0503020204020204" pitchFamily="34" charset="-122"/>
                        </a:rPr>
                        <a:t>pub/sub</a:t>
                      </a:r>
                      <a:r>
                        <a:rPr lang="zh-CN" altLang="en-US" sz="1400" b="0" dirty="0">
                          <a:solidFill>
                            <a:srgbClr val="4F4F4F"/>
                          </a:solidFill>
                          <a:effectLst/>
                          <a:latin typeface="Microsoft YaHei" panose="020B0503020204020204" pitchFamily="34" charset="-122"/>
                          <a:ea typeface="Microsoft YaHei" panose="020B0503020204020204" pitchFamily="34" charset="-122"/>
                        </a:rPr>
                        <a:t>模型没有太大差别，仅是在路由机制上做了更详细的划分；</a:t>
                      </a:r>
                      <a:endParaRPr lang="zh-CN" altLang="en-US" sz="1400" b="0" dirty="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38947">
                <a:tc>
                  <a:txBody>
                    <a:bodyPr/>
                    <a:lstStyle/>
                    <a:p>
                      <a:pPr algn="l" latinLnBrk="1"/>
                      <a:r>
                        <a:rPr lang="zh-CN" altLang="en-US" sz="1400" b="0">
                          <a:solidFill>
                            <a:srgbClr val="4F4F4F"/>
                          </a:solidFill>
                          <a:effectLst/>
                          <a:latin typeface="Microsoft YaHei" panose="020B0503020204020204" pitchFamily="34" charset="-122"/>
                          <a:ea typeface="Microsoft YaHei" panose="020B0503020204020204" pitchFamily="34" charset="-122"/>
                        </a:rPr>
                        <a:t>支持消息类型</a:t>
                      </a:r>
                      <a:endParaRPr lang="zh-CN" alt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latinLnBrk="1"/>
                      <a:r>
                        <a:rPr lang="zh-CN" altLang="en-US" sz="1400" b="0" dirty="0">
                          <a:solidFill>
                            <a:srgbClr val="4F4F4F"/>
                          </a:solidFill>
                          <a:effectLst/>
                          <a:latin typeface="Microsoft YaHei" panose="020B0503020204020204" pitchFamily="34" charset="-122"/>
                          <a:ea typeface="Microsoft YaHei" panose="020B0503020204020204" pitchFamily="34" charset="-122"/>
                        </a:rPr>
                        <a:t>多种消息类型：</a:t>
                      </a:r>
                      <a:endParaRPr lang="zh-CN" altLang="en-US" sz="1400" b="0" dirty="0">
                        <a:solidFill>
                          <a:srgbClr val="4F4F4F"/>
                        </a:solidFill>
                        <a:effectLst/>
                      </a:endParaRPr>
                    </a:p>
                    <a:p>
                      <a:pPr algn="l" latinLnBrk="1"/>
                      <a:r>
                        <a:rPr lang="en-US" sz="1400" b="0" dirty="0" err="1">
                          <a:solidFill>
                            <a:srgbClr val="4F4F4F"/>
                          </a:solidFill>
                          <a:effectLst/>
                          <a:highlight>
                            <a:srgbClr val="FFFF00"/>
                          </a:highlight>
                          <a:latin typeface="Microsoft YaHei" panose="020B0503020204020204" pitchFamily="34" charset="-122"/>
                          <a:ea typeface="Microsoft YaHei" panose="020B0503020204020204" pitchFamily="34" charset="-122"/>
                        </a:rPr>
                        <a:t>TextMessage</a:t>
                      </a:r>
                      <a:endParaRPr lang="en-US" sz="1400" b="0" dirty="0">
                        <a:solidFill>
                          <a:srgbClr val="4F4F4F"/>
                        </a:solidFill>
                        <a:effectLst/>
                        <a:highlight>
                          <a:srgbClr val="FFFF00"/>
                        </a:highlight>
                      </a:endParaRPr>
                    </a:p>
                    <a:p>
                      <a:pPr algn="l" latinLnBrk="1"/>
                      <a:r>
                        <a:rPr lang="en-US" sz="1400" b="0" dirty="0" err="1">
                          <a:solidFill>
                            <a:srgbClr val="4F4F4F"/>
                          </a:solidFill>
                          <a:effectLst/>
                          <a:highlight>
                            <a:srgbClr val="FFFF00"/>
                          </a:highlight>
                          <a:latin typeface="Microsoft YaHei" panose="020B0503020204020204" pitchFamily="34" charset="-122"/>
                          <a:ea typeface="Microsoft YaHei" panose="020B0503020204020204" pitchFamily="34" charset="-122"/>
                        </a:rPr>
                        <a:t>MapMessage</a:t>
                      </a:r>
                      <a:endParaRPr lang="en-US" sz="1400" b="0" dirty="0">
                        <a:solidFill>
                          <a:srgbClr val="4F4F4F"/>
                        </a:solidFill>
                        <a:effectLst/>
                        <a:highlight>
                          <a:srgbClr val="FFFF00"/>
                        </a:highlight>
                      </a:endParaRPr>
                    </a:p>
                    <a:p>
                      <a:pPr algn="l" latinLnBrk="1"/>
                      <a:r>
                        <a:rPr lang="en-US" sz="1400" b="0" dirty="0" err="1">
                          <a:solidFill>
                            <a:srgbClr val="4F4F4F"/>
                          </a:solidFill>
                          <a:effectLst/>
                          <a:highlight>
                            <a:srgbClr val="FFFF00"/>
                          </a:highlight>
                          <a:latin typeface="Microsoft YaHei" panose="020B0503020204020204" pitchFamily="34" charset="-122"/>
                          <a:ea typeface="Microsoft YaHei" panose="020B0503020204020204" pitchFamily="34" charset="-122"/>
                        </a:rPr>
                        <a:t>BytesMessage</a:t>
                      </a:r>
                      <a:endParaRPr lang="en-US" sz="1400" b="0" dirty="0">
                        <a:solidFill>
                          <a:srgbClr val="4F4F4F"/>
                        </a:solidFill>
                        <a:effectLst/>
                        <a:highlight>
                          <a:srgbClr val="FFFF00"/>
                        </a:highlight>
                      </a:endParaRPr>
                    </a:p>
                    <a:p>
                      <a:pPr algn="l" latinLnBrk="1"/>
                      <a:r>
                        <a:rPr lang="en-US" sz="1400" b="0" dirty="0" err="1">
                          <a:solidFill>
                            <a:srgbClr val="4F4F4F"/>
                          </a:solidFill>
                          <a:effectLst/>
                          <a:highlight>
                            <a:srgbClr val="FFFF00"/>
                          </a:highlight>
                          <a:latin typeface="Microsoft YaHei" panose="020B0503020204020204" pitchFamily="34" charset="-122"/>
                          <a:ea typeface="Microsoft YaHei" panose="020B0503020204020204" pitchFamily="34" charset="-122"/>
                        </a:rPr>
                        <a:t>StreamMessage</a:t>
                      </a:r>
                      <a:endParaRPr lang="en-US" sz="1400" b="0" dirty="0">
                        <a:solidFill>
                          <a:srgbClr val="4F4F4F"/>
                        </a:solidFill>
                        <a:effectLst/>
                        <a:highlight>
                          <a:srgbClr val="FFFF00"/>
                        </a:highlight>
                      </a:endParaRPr>
                    </a:p>
                    <a:p>
                      <a:pPr algn="l" latinLnBrk="1"/>
                      <a:r>
                        <a:rPr lang="en-US" sz="1400" b="0" dirty="0" err="1">
                          <a:solidFill>
                            <a:srgbClr val="4F4F4F"/>
                          </a:solidFill>
                          <a:effectLst/>
                          <a:highlight>
                            <a:srgbClr val="FFFF00"/>
                          </a:highlight>
                          <a:latin typeface="Microsoft YaHei" panose="020B0503020204020204" pitchFamily="34" charset="-122"/>
                          <a:ea typeface="Microsoft YaHei" panose="020B0503020204020204" pitchFamily="34" charset="-122"/>
                        </a:rPr>
                        <a:t>ObjectMessage</a:t>
                      </a:r>
                      <a:endParaRPr lang="en-US" sz="1400" b="0" dirty="0">
                        <a:solidFill>
                          <a:srgbClr val="4F4F4F"/>
                        </a:solidFill>
                        <a:effectLst/>
                        <a:highlight>
                          <a:srgbClr val="FFFF00"/>
                        </a:highlight>
                      </a:endParaRPr>
                    </a:p>
                    <a:p>
                      <a:pPr algn="l" latinLnBrk="1"/>
                      <a:r>
                        <a:rPr lang="en-US" sz="1400" b="0" dirty="0">
                          <a:solidFill>
                            <a:srgbClr val="4F4F4F"/>
                          </a:solidFill>
                          <a:effectLst/>
                          <a:highlight>
                            <a:srgbClr val="FFFF00"/>
                          </a:highlight>
                          <a:latin typeface="Microsoft YaHei" panose="020B0503020204020204" pitchFamily="34" charset="-122"/>
                          <a:ea typeface="Microsoft YaHei" panose="020B0503020204020204" pitchFamily="34" charset="-122"/>
                        </a:rPr>
                        <a:t>Message （</a:t>
                      </a:r>
                      <a:r>
                        <a:rPr lang="zh-CN" altLang="en-US" sz="1400" b="0" dirty="0">
                          <a:solidFill>
                            <a:srgbClr val="4F4F4F"/>
                          </a:solidFill>
                          <a:effectLst/>
                          <a:highlight>
                            <a:srgbClr val="FFFF00"/>
                          </a:highlight>
                          <a:latin typeface="Microsoft YaHei" panose="020B0503020204020204" pitchFamily="34" charset="-122"/>
                          <a:ea typeface="Microsoft YaHei" panose="020B0503020204020204" pitchFamily="34" charset="-122"/>
                        </a:rPr>
                        <a:t>只有消息头和属性）</a:t>
                      </a:r>
                      <a:endParaRPr lang="zh-CN" altLang="en-US" sz="1400" b="0" dirty="0">
                        <a:solidFill>
                          <a:srgbClr val="4F4F4F"/>
                        </a:solidFill>
                        <a:effectLst/>
                        <a:highlight>
                          <a:srgbClr val="FFFF00"/>
                        </a:highligh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latinLnBrk="1"/>
                      <a:r>
                        <a:rPr lang="en-US" altLang="zh-CN" sz="1400" b="0" dirty="0">
                          <a:solidFill>
                            <a:srgbClr val="4F4F4F"/>
                          </a:solidFill>
                          <a:effectLst/>
                          <a:highlight>
                            <a:srgbClr val="FFFF00"/>
                          </a:highlight>
                          <a:latin typeface="Microsoft YaHei" panose="020B0503020204020204" pitchFamily="34" charset="-122"/>
                          <a:ea typeface="Microsoft YaHei" panose="020B0503020204020204" pitchFamily="34" charset="-122"/>
                        </a:rPr>
                        <a:t>byte[]</a:t>
                      </a:r>
                      <a:endParaRPr lang="zh-CN" altLang="en-US" sz="1400" b="0" dirty="0">
                        <a:solidFill>
                          <a:srgbClr val="4F4F4F"/>
                        </a:solidFill>
                        <a:effectLst/>
                        <a:highlight>
                          <a:srgbClr val="FFFF00"/>
                        </a:highlight>
                      </a:endParaRPr>
                    </a:p>
                    <a:p>
                      <a:pPr algn="l" latinLnBrk="1"/>
                      <a:r>
                        <a:rPr lang="zh-CN" altLang="en-US" sz="1400" b="0" dirty="0">
                          <a:solidFill>
                            <a:srgbClr val="4F4F4F"/>
                          </a:solidFill>
                          <a:effectLst/>
                          <a:latin typeface="Microsoft YaHei" panose="020B0503020204020204" pitchFamily="34" charset="-122"/>
                          <a:ea typeface="Microsoft YaHei" panose="020B0503020204020204" pitchFamily="34" charset="-122"/>
                        </a:rPr>
                        <a:t>当实际应用时，有复杂的消息，可以将消息序列化后发送。</a:t>
                      </a:r>
                      <a:endParaRPr lang="zh-CN" altLang="en-US" sz="1400" b="0" dirty="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5"/>
                  </a:ext>
                </a:extLst>
              </a:tr>
              <a:tr h="605269">
                <a:tc>
                  <a:txBody>
                    <a:bodyPr/>
                    <a:lstStyle/>
                    <a:p>
                      <a:pPr algn="l" latinLnBrk="1"/>
                      <a:r>
                        <a:rPr lang="zh-CN" altLang="en-US" sz="1400" b="0">
                          <a:solidFill>
                            <a:srgbClr val="4F4F4F"/>
                          </a:solidFill>
                          <a:effectLst/>
                          <a:latin typeface="Microsoft YaHei" panose="020B0503020204020204" pitchFamily="34" charset="-122"/>
                          <a:ea typeface="Microsoft YaHei" panose="020B0503020204020204" pitchFamily="34" charset="-122"/>
                        </a:rPr>
                        <a:t>综合评价</a:t>
                      </a:r>
                      <a:endParaRPr lang="zh-CN" alt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latinLnBrk="1"/>
                      <a:r>
                        <a:rPr lang="en-US" altLang="zh-CN" sz="1400" b="0">
                          <a:solidFill>
                            <a:srgbClr val="4F4F4F"/>
                          </a:solidFill>
                          <a:effectLst/>
                          <a:latin typeface="Microsoft YaHei" panose="020B0503020204020204" pitchFamily="34" charset="-122"/>
                          <a:ea typeface="Microsoft YaHei" panose="020B0503020204020204" pitchFamily="34" charset="-122"/>
                        </a:rPr>
                        <a:t>JMS </a:t>
                      </a:r>
                      <a:r>
                        <a:rPr lang="zh-CN" altLang="en-US" sz="1400" b="0">
                          <a:solidFill>
                            <a:srgbClr val="4F4F4F"/>
                          </a:solidFill>
                          <a:effectLst/>
                          <a:latin typeface="Microsoft YaHei" panose="020B0503020204020204" pitchFamily="34" charset="-122"/>
                          <a:ea typeface="Microsoft YaHei" panose="020B0503020204020204" pitchFamily="34" charset="-122"/>
                        </a:rPr>
                        <a:t>定义了</a:t>
                      </a:r>
                      <a:r>
                        <a:rPr lang="en-US" altLang="zh-CN" sz="1400" b="0">
                          <a:solidFill>
                            <a:srgbClr val="4F4F4F"/>
                          </a:solidFill>
                          <a:effectLst/>
                          <a:latin typeface="Microsoft YaHei" panose="020B0503020204020204" pitchFamily="34" charset="-122"/>
                          <a:ea typeface="Microsoft YaHei" panose="020B0503020204020204" pitchFamily="34" charset="-122"/>
                        </a:rPr>
                        <a:t>JAVA API</a:t>
                      </a:r>
                      <a:r>
                        <a:rPr lang="zh-CN" altLang="en-US" sz="1400" b="0">
                          <a:solidFill>
                            <a:srgbClr val="4F4F4F"/>
                          </a:solidFill>
                          <a:effectLst/>
                          <a:latin typeface="Microsoft YaHei" panose="020B0503020204020204" pitchFamily="34" charset="-122"/>
                          <a:ea typeface="Microsoft YaHei" panose="020B0503020204020204" pitchFamily="34" charset="-122"/>
                        </a:rPr>
                        <a:t>层面的标准；在</a:t>
                      </a:r>
                      <a:r>
                        <a:rPr lang="en-US" altLang="zh-CN" sz="1400" b="0">
                          <a:solidFill>
                            <a:srgbClr val="4F4F4F"/>
                          </a:solidFill>
                          <a:effectLst/>
                          <a:latin typeface="Microsoft YaHei" panose="020B0503020204020204" pitchFamily="34" charset="-122"/>
                          <a:ea typeface="Microsoft YaHei" panose="020B0503020204020204" pitchFamily="34" charset="-122"/>
                        </a:rPr>
                        <a:t>java</a:t>
                      </a:r>
                      <a:r>
                        <a:rPr lang="zh-CN" altLang="en-US" sz="1400" b="0">
                          <a:solidFill>
                            <a:srgbClr val="4F4F4F"/>
                          </a:solidFill>
                          <a:effectLst/>
                          <a:latin typeface="Microsoft YaHei" panose="020B0503020204020204" pitchFamily="34" charset="-122"/>
                          <a:ea typeface="Microsoft YaHei" panose="020B0503020204020204" pitchFamily="34" charset="-122"/>
                        </a:rPr>
                        <a:t>体系中，多个</a:t>
                      </a:r>
                      <a:r>
                        <a:rPr lang="en-US" altLang="zh-CN" sz="1400" b="0">
                          <a:solidFill>
                            <a:srgbClr val="4F4F4F"/>
                          </a:solidFill>
                          <a:effectLst/>
                          <a:latin typeface="Microsoft YaHei" panose="020B0503020204020204" pitchFamily="34" charset="-122"/>
                          <a:ea typeface="Microsoft YaHei" panose="020B0503020204020204" pitchFamily="34" charset="-122"/>
                        </a:rPr>
                        <a:t>client</a:t>
                      </a:r>
                      <a:r>
                        <a:rPr lang="zh-CN" altLang="en-US" sz="1400" b="0">
                          <a:solidFill>
                            <a:srgbClr val="4F4F4F"/>
                          </a:solidFill>
                          <a:effectLst/>
                          <a:latin typeface="Microsoft YaHei" panose="020B0503020204020204" pitchFamily="34" charset="-122"/>
                          <a:ea typeface="Microsoft YaHei" panose="020B0503020204020204" pitchFamily="34" charset="-122"/>
                        </a:rPr>
                        <a:t>均可以通过</a:t>
                      </a:r>
                      <a:r>
                        <a:rPr lang="en-US" altLang="zh-CN" sz="1400" b="0">
                          <a:solidFill>
                            <a:srgbClr val="4F4F4F"/>
                          </a:solidFill>
                          <a:effectLst/>
                          <a:latin typeface="Microsoft YaHei" panose="020B0503020204020204" pitchFamily="34" charset="-122"/>
                          <a:ea typeface="Microsoft YaHei" panose="020B0503020204020204" pitchFamily="34" charset="-122"/>
                        </a:rPr>
                        <a:t>JMS</a:t>
                      </a:r>
                      <a:r>
                        <a:rPr lang="zh-CN" altLang="en-US" sz="1400" b="0">
                          <a:solidFill>
                            <a:srgbClr val="4F4F4F"/>
                          </a:solidFill>
                          <a:effectLst/>
                          <a:latin typeface="Microsoft YaHei" panose="020B0503020204020204" pitchFamily="34" charset="-122"/>
                          <a:ea typeface="Microsoft YaHei" panose="020B0503020204020204" pitchFamily="34" charset="-122"/>
                        </a:rPr>
                        <a:t>进行交互，不需要应用修改代码，但是其对跨平台的支持较差；</a:t>
                      </a:r>
                      <a:endParaRPr lang="zh-CN" altLang="en-US" sz="1400" b="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latinLnBrk="1"/>
                      <a:r>
                        <a:rPr lang="en-US" altLang="zh-CN" sz="1400" b="0" dirty="0">
                          <a:solidFill>
                            <a:srgbClr val="4F4F4F"/>
                          </a:solidFill>
                          <a:effectLst/>
                          <a:latin typeface="Microsoft YaHei" panose="020B0503020204020204" pitchFamily="34" charset="-122"/>
                          <a:ea typeface="Microsoft YaHei" panose="020B0503020204020204" pitchFamily="34" charset="-122"/>
                        </a:rPr>
                        <a:t>AMQP</a:t>
                      </a:r>
                      <a:r>
                        <a:rPr lang="zh-CN" altLang="en-US" sz="1400" b="0" dirty="0">
                          <a:solidFill>
                            <a:srgbClr val="4F4F4F"/>
                          </a:solidFill>
                          <a:effectLst/>
                          <a:latin typeface="Microsoft YaHei" panose="020B0503020204020204" pitchFamily="34" charset="-122"/>
                          <a:ea typeface="Microsoft YaHei" panose="020B0503020204020204" pitchFamily="34" charset="-122"/>
                        </a:rPr>
                        <a:t>定义了</a:t>
                      </a:r>
                      <a:r>
                        <a:rPr lang="en-US" altLang="zh-CN" sz="1400" b="0" dirty="0">
                          <a:solidFill>
                            <a:srgbClr val="4F4F4F"/>
                          </a:solidFill>
                          <a:effectLst/>
                          <a:latin typeface="Microsoft YaHei" panose="020B0503020204020204" pitchFamily="34" charset="-122"/>
                          <a:ea typeface="Microsoft YaHei" panose="020B0503020204020204" pitchFamily="34" charset="-122"/>
                        </a:rPr>
                        <a:t>wire-level</a:t>
                      </a:r>
                      <a:r>
                        <a:rPr lang="zh-CN" altLang="en-US" sz="1400" b="0" dirty="0">
                          <a:solidFill>
                            <a:srgbClr val="4F4F4F"/>
                          </a:solidFill>
                          <a:effectLst/>
                          <a:latin typeface="Microsoft YaHei" panose="020B0503020204020204" pitchFamily="34" charset="-122"/>
                          <a:ea typeface="Microsoft YaHei" panose="020B0503020204020204" pitchFamily="34" charset="-122"/>
                        </a:rPr>
                        <a:t>层的协议标准；天然具有跨平台、跨语言特性。</a:t>
                      </a:r>
                      <a:endParaRPr lang="zh-CN" altLang="en-US" sz="1400" b="0" dirty="0">
                        <a:solidFill>
                          <a:srgbClr val="4F4F4F"/>
                        </a:solidFill>
                        <a:effectLst/>
                      </a:endParaRPr>
                    </a:p>
                  </a:txBody>
                  <a:tcPr marL="44344" marR="44344" marT="44344" marB="443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2" name="左大括号 1">
            <a:extLst>
              <a:ext uri="{FF2B5EF4-FFF2-40B4-BE49-F238E27FC236}">
                <a16:creationId xmlns:a16="http://schemas.microsoft.com/office/drawing/2014/main" id="{4DA704AF-FF6A-4D27-A353-25293481A6BC}"/>
              </a:ext>
            </a:extLst>
          </p:cNvPr>
          <p:cNvSpPr/>
          <p:nvPr/>
        </p:nvSpPr>
        <p:spPr>
          <a:xfrm>
            <a:off x="6528048" y="2520877"/>
            <a:ext cx="155448"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221FE0B-3341-4D02-9B04-210A7A9D924B}"/>
              </a:ext>
            </a:extLst>
          </p:cNvPr>
          <p:cNvSpPr txBox="1"/>
          <p:nvPr/>
        </p:nvSpPr>
        <p:spPr>
          <a:xfrm>
            <a:off x="5587094" y="2852936"/>
            <a:ext cx="1005403" cy="338554"/>
          </a:xfrm>
          <a:prstGeom prst="rect">
            <a:avLst/>
          </a:prstGeom>
          <a:noFill/>
        </p:spPr>
        <p:txBody>
          <a:bodyPr wrap="none" rtlCol="0">
            <a:spAutoFit/>
          </a:bodyPr>
          <a:lstStyle/>
          <a:p>
            <a:r>
              <a:rPr lang="zh-CN" altLang="en-US" sz="16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发布订阅</a:t>
            </a:r>
          </a:p>
        </p:txBody>
      </p:sp>
    </p:spTree>
    <p:extLst>
      <p:ext uri="{BB962C8B-B14F-4D97-AF65-F5344CB8AC3E}">
        <p14:creationId xmlns:p14="http://schemas.microsoft.com/office/powerpoint/2010/main" val="3816139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1384" y="980729"/>
            <a:ext cx="11161240" cy="5585155"/>
          </a:xfrm>
        </p:spPr>
        <p:txBody>
          <a:bodyPr>
            <a:normAutofit/>
          </a:bodyPr>
          <a:lstStyle/>
          <a:p>
            <a:pPr marL="514350" indent="-514350">
              <a:buFont typeface="+mj-lt"/>
              <a:buAutoNum type="arabicPeriod" startAt="8"/>
            </a:pPr>
            <a:r>
              <a:rPr lang="en-US" altLang="zh-CN" sz="2400" dirty="0"/>
              <a:t>Spring</a:t>
            </a:r>
            <a:r>
              <a:rPr lang="zh-CN" altLang="en-US" sz="2400" dirty="0"/>
              <a:t>支持</a:t>
            </a:r>
            <a:endParaRPr lang="en-US" altLang="zh-CN" b="1" dirty="0"/>
          </a:p>
          <a:p>
            <a:pPr marL="914400" lvl="1" indent="-514350"/>
            <a:r>
              <a:rPr lang="en-US" altLang="zh-CN" sz="2000" b="1" dirty="0">
                <a:highlight>
                  <a:srgbClr val="FFFF00"/>
                </a:highlight>
              </a:rPr>
              <a:t>spring-</a:t>
            </a:r>
            <a:r>
              <a:rPr lang="en-US" altLang="zh-CN" sz="2000" b="1" dirty="0" err="1">
                <a:highlight>
                  <a:srgbClr val="FFFF00"/>
                </a:highlight>
              </a:rPr>
              <a:t>jms</a:t>
            </a:r>
            <a:r>
              <a:rPr lang="zh-CN" altLang="en-US" sz="2000" b="1" dirty="0"/>
              <a:t>提供了对</a:t>
            </a:r>
            <a:r>
              <a:rPr lang="en-US" altLang="zh-CN" sz="2000" b="1" dirty="0">
                <a:highlight>
                  <a:srgbClr val="FFFF00"/>
                </a:highlight>
              </a:rPr>
              <a:t>JMS</a:t>
            </a:r>
            <a:r>
              <a:rPr lang="zh-CN" altLang="en-US" sz="2000" b="1" dirty="0"/>
              <a:t>的支持</a:t>
            </a:r>
            <a:endParaRPr lang="en-US" altLang="zh-CN" sz="2000" b="1" dirty="0"/>
          </a:p>
          <a:p>
            <a:pPr marL="914400" lvl="1" indent="-514350"/>
            <a:r>
              <a:rPr lang="en-US" altLang="zh-CN" sz="2000" b="1" dirty="0">
                <a:highlight>
                  <a:srgbClr val="FFFF00"/>
                </a:highlight>
              </a:rPr>
              <a:t>spring-rabbit</a:t>
            </a:r>
            <a:r>
              <a:rPr lang="zh-CN" altLang="en-US" sz="2000" b="1" dirty="0"/>
              <a:t>提供了对</a:t>
            </a:r>
            <a:r>
              <a:rPr lang="en-US" altLang="zh-CN" sz="2000" b="1" dirty="0">
                <a:highlight>
                  <a:srgbClr val="FFFF00"/>
                </a:highlight>
              </a:rPr>
              <a:t>AMQP</a:t>
            </a:r>
            <a:r>
              <a:rPr lang="zh-CN" altLang="en-US" sz="2000" b="1" dirty="0"/>
              <a:t>的支持</a:t>
            </a:r>
            <a:endParaRPr lang="en-US" altLang="zh-CN" sz="2000" b="1" dirty="0"/>
          </a:p>
          <a:p>
            <a:pPr marL="914400" lvl="1" indent="-514350"/>
            <a:r>
              <a:rPr lang="zh-CN" altLang="en-US" sz="2000" b="1" dirty="0">
                <a:highlight>
                  <a:srgbClr val="FFFF00"/>
                </a:highlight>
              </a:rPr>
              <a:t>需要</a:t>
            </a:r>
            <a:r>
              <a:rPr lang="en-US" altLang="zh-CN" sz="2000" b="1" dirty="0" err="1">
                <a:highlight>
                  <a:srgbClr val="FFFF00"/>
                </a:highlight>
              </a:rPr>
              <a:t>ConnectionFactory</a:t>
            </a:r>
            <a:r>
              <a:rPr lang="zh-CN" altLang="en-US" sz="2000" b="1" dirty="0">
                <a:highlight>
                  <a:srgbClr val="FFFF00"/>
                </a:highlight>
              </a:rPr>
              <a:t>的实现来连接消息代理</a:t>
            </a:r>
            <a:endParaRPr lang="en-US" altLang="zh-CN" sz="2000" b="1" dirty="0">
              <a:highlight>
                <a:srgbClr val="FFFF00"/>
              </a:highlight>
            </a:endParaRPr>
          </a:p>
          <a:p>
            <a:pPr marL="914400" lvl="1" indent="-514350"/>
            <a:r>
              <a:rPr lang="zh-CN" altLang="en-US" sz="2000" b="1" dirty="0">
                <a:highlight>
                  <a:srgbClr val="FFFF00"/>
                </a:highlight>
              </a:rPr>
              <a:t>提供</a:t>
            </a:r>
            <a:r>
              <a:rPr lang="en-US" altLang="zh-CN" sz="2000" b="1" dirty="0" err="1">
                <a:highlight>
                  <a:srgbClr val="FFFF00"/>
                </a:highlight>
              </a:rPr>
              <a:t>JmsTemplate</a:t>
            </a:r>
            <a:r>
              <a:rPr lang="zh-CN" altLang="en-US" sz="2000" b="1" dirty="0">
                <a:highlight>
                  <a:srgbClr val="FFFF00"/>
                </a:highlight>
              </a:rPr>
              <a:t>、</a:t>
            </a:r>
            <a:r>
              <a:rPr lang="en-US" altLang="zh-CN" sz="2000" b="1" dirty="0" err="1">
                <a:highlight>
                  <a:srgbClr val="FFFF00"/>
                </a:highlight>
              </a:rPr>
              <a:t>RabbitTemplate</a:t>
            </a:r>
            <a:r>
              <a:rPr lang="zh-CN" altLang="en-US" sz="2000" b="1" dirty="0">
                <a:highlight>
                  <a:srgbClr val="FFFF00"/>
                </a:highlight>
              </a:rPr>
              <a:t>来发送消息</a:t>
            </a:r>
            <a:endParaRPr lang="en-US" altLang="zh-CN" sz="2000" b="1" dirty="0">
              <a:highlight>
                <a:srgbClr val="FFFF00"/>
              </a:highlight>
            </a:endParaRPr>
          </a:p>
          <a:p>
            <a:pPr marL="914400" lvl="1" indent="-514350"/>
            <a:r>
              <a:rPr lang="en-US" altLang="zh-CN" sz="2000" b="1" dirty="0"/>
              <a:t>@</a:t>
            </a:r>
            <a:r>
              <a:rPr lang="en-US" altLang="zh-CN" sz="2000" b="1" dirty="0" err="1"/>
              <a:t>JmsListener</a:t>
            </a:r>
            <a:r>
              <a:rPr lang="zh-CN" altLang="en-US" sz="2000" b="1" dirty="0"/>
              <a:t>（</a:t>
            </a:r>
            <a:r>
              <a:rPr lang="en-US" altLang="zh-CN" sz="2000" b="1" dirty="0"/>
              <a:t>JMS</a:t>
            </a:r>
            <a:r>
              <a:rPr lang="zh-CN" altLang="en-US" sz="2000" b="1" dirty="0"/>
              <a:t>）、</a:t>
            </a:r>
            <a:r>
              <a:rPr lang="en-US" altLang="zh-CN" sz="2000" b="1" dirty="0"/>
              <a:t>@</a:t>
            </a:r>
            <a:r>
              <a:rPr lang="en-US" altLang="zh-CN" sz="2000" b="1" dirty="0" err="1"/>
              <a:t>RabbitListener</a:t>
            </a:r>
            <a:r>
              <a:rPr lang="zh-CN" altLang="en-US" sz="2000" b="1" dirty="0"/>
              <a:t>（</a:t>
            </a:r>
            <a:r>
              <a:rPr lang="en-US" altLang="zh-CN" sz="2000" b="1" dirty="0"/>
              <a:t>AMQP</a:t>
            </a:r>
            <a:r>
              <a:rPr lang="zh-CN" altLang="en-US" sz="2000" b="1" dirty="0"/>
              <a:t>）</a:t>
            </a:r>
            <a:r>
              <a:rPr lang="zh-CN" altLang="en-US" sz="2000" b="1" dirty="0">
                <a:highlight>
                  <a:srgbClr val="FFFF00"/>
                </a:highlight>
              </a:rPr>
              <a:t>注解</a:t>
            </a:r>
            <a:r>
              <a:rPr lang="zh-CN" altLang="en-US" sz="2000" b="1" dirty="0"/>
              <a:t>在方法上监听消息代理发布的消息</a:t>
            </a:r>
            <a:endParaRPr lang="en-US" altLang="zh-CN" sz="2000" b="1" dirty="0"/>
          </a:p>
          <a:p>
            <a:pPr marL="914400" lvl="1" indent="-514350"/>
            <a:r>
              <a:rPr lang="en-US" altLang="zh-CN" sz="2000" b="1" dirty="0"/>
              <a:t>@</a:t>
            </a:r>
            <a:r>
              <a:rPr lang="en-US" altLang="zh-CN" sz="2000" b="1" dirty="0" err="1"/>
              <a:t>EnableJms</a:t>
            </a:r>
            <a:r>
              <a:rPr lang="zh-CN" altLang="en-US" sz="2000" b="1" dirty="0"/>
              <a:t>、</a:t>
            </a:r>
            <a:r>
              <a:rPr lang="en-US" altLang="zh-CN" sz="2000" b="1" dirty="0"/>
              <a:t>@</a:t>
            </a:r>
            <a:r>
              <a:rPr lang="en-US" altLang="zh-CN" sz="2000" b="1" dirty="0" err="1"/>
              <a:t>EnableRabbit</a:t>
            </a:r>
            <a:r>
              <a:rPr lang="zh-CN" altLang="en-US" sz="2000" b="1" dirty="0"/>
              <a:t>开启支持</a:t>
            </a:r>
            <a:endParaRPr lang="en-US" altLang="zh-CN" sz="2000" b="1" dirty="0"/>
          </a:p>
          <a:p>
            <a:pPr marL="914400" lvl="1" indent="-514350"/>
            <a:endParaRPr lang="en-US" altLang="zh-CN" sz="2000" b="1" dirty="0"/>
          </a:p>
          <a:p>
            <a:pPr marL="514350" indent="-514350">
              <a:buFont typeface="+mj-lt"/>
              <a:buAutoNum type="arabicPeriod" startAt="8"/>
            </a:pPr>
            <a:r>
              <a:rPr lang="en-US" altLang="zh-CN" sz="2400" dirty="0"/>
              <a:t>Spring Boot</a:t>
            </a:r>
            <a:r>
              <a:rPr lang="zh-CN" altLang="en-US" sz="2400" dirty="0"/>
              <a:t>自动配置</a:t>
            </a:r>
            <a:endParaRPr lang="en-US" altLang="zh-CN" b="1" dirty="0"/>
          </a:p>
          <a:p>
            <a:pPr marL="914400" lvl="1" indent="-514350"/>
            <a:r>
              <a:rPr lang="en-US" altLang="zh-CN" sz="2000" b="1" dirty="0" err="1"/>
              <a:t>JmsAutoConfiguration</a:t>
            </a:r>
            <a:endParaRPr lang="en-US" altLang="zh-CN" sz="2000" b="1" dirty="0"/>
          </a:p>
          <a:p>
            <a:pPr marL="914400" lvl="1" indent="-514350"/>
            <a:r>
              <a:rPr lang="en-US" altLang="zh-CN" sz="2000" b="1" dirty="0" err="1"/>
              <a:t>RabbitAutoConfiguration</a:t>
            </a:r>
            <a:endParaRPr lang="en-US" altLang="zh-CN" sz="2000" b="1" dirty="0"/>
          </a:p>
          <a:p>
            <a:pPr marL="0" indent="0">
              <a:buNone/>
            </a:pPr>
            <a:endParaRPr lang="en-US" altLang="zh-CN" dirty="0"/>
          </a:p>
        </p:txBody>
      </p:sp>
    </p:spTree>
    <p:extLst>
      <p:ext uri="{BB962C8B-B14F-4D97-AF65-F5344CB8AC3E}">
        <p14:creationId xmlns:p14="http://schemas.microsoft.com/office/powerpoint/2010/main" val="4129371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二、</a:t>
            </a:r>
            <a:r>
              <a:rPr lang="en-US" altLang="zh-CN"/>
              <a:t>RabbitMQ</a:t>
            </a:r>
            <a:r>
              <a:rPr lang="zh-CN" altLang="en-US"/>
              <a:t>简介</a:t>
            </a:r>
          </a:p>
        </p:txBody>
      </p:sp>
      <p:sp>
        <p:nvSpPr>
          <p:cNvPr id="3" name="内容占位符 2"/>
          <p:cNvSpPr>
            <a:spLocks noGrp="1"/>
          </p:cNvSpPr>
          <p:nvPr>
            <p:ph idx="1"/>
          </p:nvPr>
        </p:nvSpPr>
        <p:spPr>
          <a:xfrm>
            <a:off x="618590" y="1883342"/>
            <a:ext cx="10972800" cy="4525963"/>
          </a:xfrm>
        </p:spPr>
        <p:txBody>
          <a:bodyPr>
            <a:normAutofit fontScale="62500" lnSpcReduction="20000"/>
          </a:bodyPr>
          <a:lstStyle/>
          <a:p>
            <a:pPr marL="0" indent="0">
              <a:buNone/>
            </a:pPr>
            <a:r>
              <a:rPr lang="en-US" altLang="zh-CN" b="1" dirty="0"/>
              <a:t>RabbitMQ</a:t>
            </a:r>
            <a:r>
              <a:rPr lang="zh-CN" altLang="en-US" b="1" dirty="0"/>
              <a:t>简介：</a:t>
            </a:r>
            <a:endParaRPr lang="en-US" altLang="zh-CN" b="1" dirty="0"/>
          </a:p>
          <a:p>
            <a:pPr marL="0" indent="0">
              <a:buNone/>
            </a:pPr>
            <a:r>
              <a:rPr lang="en-US" altLang="zh-CN" dirty="0">
                <a:highlight>
                  <a:srgbClr val="FFFF00"/>
                </a:highlight>
              </a:rPr>
              <a:t>RabbitMQ</a:t>
            </a:r>
            <a:r>
              <a:rPr lang="zh-CN" altLang="en-US" dirty="0">
                <a:highlight>
                  <a:srgbClr val="FFFF00"/>
                </a:highlight>
              </a:rPr>
              <a:t>是一个由</a:t>
            </a:r>
            <a:r>
              <a:rPr lang="en-US" altLang="zh-CN" dirty="0">
                <a:highlight>
                  <a:srgbClr val="FFFF00"/>
                </a:highlight>
              </a:rPr>
              <a:t>erlang</a:t>
            </a:r>
            <a:r>
              <a:rPr lang="zh-CN" altLang="en-US" dirty="0">
                <a:highlight>
                  <a:srgbClr val="FFFF00"/>
                </a:highlight>
              </a:rPr>
              <a:t>开发的</a:t>
            </a:r>
            <a:r>
              <a:rPr lang="en-US" altLang="zh-CN" dirty="0">
                <a:highlight>
                  <a:srgbClr val="FFFF00"/>
                </a:highlight>
              </a:rPr>
              <a:t>AMQP(</a:t>
            </a:r>
            <a:r>
              <a:rPr lang="en-US" altLang="zh-CN" dirty="0" err="1">
                <a:highlight>
                  <a:srgbClr val="FFFF00"/>
                </a:highlight>
              </a:rPr>
              <a:t>Advanved</a:t>
            </a:r>
            <a:r>
              <a:rPr lang="en-US" altLang="zh-CN" dirty="0">
                <a:highlight>
                  <a:srgbClr val="FFFF00"/>
                </a:highlight>
              </a:rPr>
              <a:t> Message Queue Protocol)</a:t>
            </a:r>
            <a:r>
              <a:rPr lang="zh-CN" altLang="en-US" dirty="0">
                <a:highlight>
                  <a:srgbClr val="FFFF00"/>
                </a:highlight>
              </a:rPr>
              <a:t>的开源实现。</a:t>
            </a:r>
            <a:endParaRPr lang="en-US" altLang="zh-CN" dirty="0">
              <a:highlight>
                <a:srgbClr val="FFFF00"/>
              </a:highlight>
            </a:endParaRPr>
          </a:p>
          <a:p>
            <a:pPr marL="0" indent="0">
              <a:buNone/>
            </a:pPr>
            <a:endParaRPr lang="en-US" altLang="zh-CN" dirty="0">
              <a:highlight>
                <a:srgbClr val="FFFF00"/>
              </a:highlight>
            </a:endParaRPr>
          </a:p>
          <a:p>
            <a:pPr marL="0" indent="0">
              <a:buNone/>
            </a:pPr>
            <a:r>
              <a:rPr lang="zh-CN" altLang="en-US" b="1" dirty="0"/>
              <a:t>核心概念</a:t>
            </a:r>
            <a:endParaRPr lang="en-US" altLang="zh-CN" b="1" dirty="0"/>
          </a:p>
          <a:p>
            <a:pPr marL="0" indent="0">
              <a:buNone/>
            </a:pPr>
            <a:r>
              <a:rPr lang="en-US" altLang="zh-CN" b="1" dirty="0">
                <a:solidFill>
                  <a:srgbClr val="0000FF"/>
                </a:solidFill>
              </a:rPr>
              <a:t>Message</a:t>
            </a:r>
          </a:p>
          <a:p>
            <a:pPr marL="0" indent="0">
              <a:buNone/>
            </a:pPr>
            <a:r>
              <a:rPr lang="zh-CN" altLang="en-US" dirty="0"/>
              <a:t>消息，消息是不具名的，它由消息头和消息体组成。</a:t>
            </a:r>
            <a:r>
              <a:rPr lang="zh-CN" altLang="en-US" dirty="0">
                <a:highlight>
                  <a:srgbClr val="FFFF00"/>
                </a:highlight>
              </a:rPr>
              <a:t>消息体</a:t>
            </a:r>
            <a:r>
              <a:rPr lang="zh-CN" altLang="en-US" dirty="0"/>
              <a:t>是不透明的，而消息头则由一系列的可选属性组成，这些属性包括</a:t>
            </a:r>
            <a:r>
              <a:rPr lang="en-US" altLang="zh-CN" dirty="0"/>
              <a:t>routing-key</a:t>
            </a:r>
            <a:r>
              <a:rPr lang="zh-CN" altLang="en-US" dirty="0"/>
              <a:t>（路由键）、</a:t>
            </a:r>
            <a:r>
              <a:rPr lang="en-US" altLang="zh-CN" dirty="0"/>
              <a:t>priority</a:t>
            </a:r>
            <a:r>
              <a:rPr lang="zh-CN" altLang="en-US" dirty="0"/>
              <a:t>（相对于其他消息的优先权）、</a:t>
            </a:r>
            <a:r>
              <a:rPr lang="en-US" altLang="zh-CN" dirty="0"/>
              <a:t>delivery-mode</a:t>
            </a:r>
            <a:r>
              <a:rPr lang="zh-CN" altLang="en-US" dirty="0"/>
              <a:t>（指出该消息可能需要持久性存储）等。</a:t>
            </a:r>
            <a:endParaRPr lang="en-US" altLang="zh-CN" dirty="0"/>
          </a:p>
          <a:p>
            <a:pPr marL="0" indent="0">
              <a:buNone/>
            </a:pPr>
            <a:endParaRPr lang="en-US" altLang="zh-CN" b="1" dirty="0"/>
          </a:p>
          <a:p>
            <a:pPr marL="0" indent="0">
              <a:buNone/>
            </a:pPr>
            <a:r>
              <a:rPr lang="en-US" altLang="zh-CN" sz="2900" b="1" dirty="0">
                <a:solidFill>
                  <a:srgbClr val="0000FF"/>
                </a:solidFill>
              </a:rPr>
              <a:t>Publisher</a:t>
            </a:r>
          </a:p>
          <a:p>
            <a:pPr marL="0" indent="0">
              <a:buNone/>
            </a:pPr>
            <a:r>
              <a:rPr lang="zh-CN" altLang="en-US" dirty="0"/>
              <a:t>消息的生产者，也是一个</a:t>
            </a:r>
            <a:r>
              <a:rPr lang="zh-CN" altLang="en-US" dirty="0">
                <a:highlight>
                  <a:srgbClr val="FFFF00"/>
                </a:highlight>
              </a:rPr>
              <a:t>向交换器</a:t>
            </a:r>
            <a:r>
              <a:rPr lang="zh-CN" altLang="en-US" dirty="0"/>
              <a:t>发布消息的客户端应用程序。</a:t>
            </a:r>
            <a:endParaRPr lang="en-US" altLang="zh-CN" dirty="0"/>
          </a:p>
          <a:p>
            <a:pPr marL="0" indent="0">
              <a:buNone/>
            </a:pPr>
            <a:endParaRPr lang="en-US" altLang="zh-CN" b="1" dirty="0"/>
          </a:p>
          <a:p>
            <a:pPr marL="0" indent="0">
              <a:buNone/>
            </a:pPr>
            <a:r>
              <a:rPr lang="en-US" altLang="zh-CN" sz="2900" b="1" dirty="0">
                <a:solidFill>
                  <a:srgbClr val="0000FF"/>
                </a:solidFill>
              </a:rPr>
              <a:t>Exchange</a:t>
            </a:r>
          </a:p>
          <a:p>
            <a:pPr marL="0" indent="0">
              <a:buNone/>
            </a:pPr>
            <a:r>
              <a:rPr lang="zh-CN" altLang="en-US" dirty="0">
                <a:highlight>
                  <a:srgbClr val="FFFF00"/>
                </a:highlight>
              </a:rPr>
              <a:t>交换器</a:t>
            </a:r>
            <a:r>
              <a:rPr lang="zh-CN" altLang="en-US" dirty="0"/>
              <a:t>，用来接收生产者发送的消息并将这些消息路由给服务器中的队列。</a:t>
            </a:r>
            <a:endParaRPr lang="en-US" altLang="zh-CN" dirty="0"/>
          </a:p>
          <a:p>
            <a:pPr marL="0" lvl="1" indent="0">
              <a:buNone/>
            </a:pPr>
            <a:r>
              <a:rPr lang="en-US" altLang="zh-CN" sz="2900" dirty="0"/>
              <a:t>Exchange</a:t>
            </a:r>
            <a:r>
              <a:rPr lang="zh-CN" altLang="en-US" sz="2900" dirty="0"/>
              <a:t>有</a:t>
            </a:r>
            <a:r>
              <a:rPr lang="en-US" altLang="zh-CN" sz="2900" dirty="0"/>
              <a:t>4</a:t>
            </a:r>
            <a:r>
              <a:rPr lang="zh-CN" altLang="en-US" sz="2900" dirty="0"/>
              <a:t>种类型：</a:t>
            </a:r>
            <a:r>
              <a:rPr lang="en-US" altLang="zh-CN" sz="2900" dirty="0"/>
              <a:t>direct(</a:t>
            </a:r>
            <a:r>
              <a:rPr lang="zh-CN" altLang="en-US" sz="2900" dirty="0"/>
              <a:t>默认</a:t>
            </a:r>
            <a:r>
              <a:rPr lang="en-US" altLang="zh-CN" sz="2900" dirty="0"/>
              <a:t>)</a:t>
            </a:r>
            <a:r>
              <a:rPr lang="zh-CN" altLang="en-US" sz="2900" dirty="0"/>
              <a:t>，</a:t>
            </a:r>
            <a:r>
              <a:rPr lang="en-US" altLang="zh-CN" sz="2900" dirty="0"/>
              <a:t>fanout, topic, </a:t>
            </a:r>
            <a:r>
              <a:rPr lang="zh-CN" altLang="en-US" sz="2900" dirty="0"/>
              <a:t>和</a:t>
            </a:r>
            <a:r>
              <a:rPr lang="en-US" altLang="zh-CN" sz="2900" dirty="0"/>
              <a:t>headers</a:t>
            </a:r>
            <a:r>
              <a:rPr lang="zh-CN" altLang="en-US" sz="2900" dirty="0"/>
              <a:t>，不同类型的</a:t>
            </a:r>
            <a:r>
              <a:rPr lang="en-US" altLang="zh-CN" sz="2900" dirty="0"/>
              <a:t>Exchange</a:t>
            </a:r>
            <a:r>
              <a:rPr lang="zh-CN" altLang="en-US" sz="2900" dirty="0"/>
              <a:t>转发消息的策略有所区别</a:t>
            </a:r>
            <a:endParaRPr lang="en-US" altLang="zh-CN" b="1" dirty="0">
              <a:solidFill>
                <a:srgbClr val="0000FF"/>
              </a:solidFill>
            </a:endParaRPr>
          </a:p>
          <a:p>
            <a:pPr marL="0" indent="0">
              <a:buNone/>
            </a:pPr>
            <a:endParaRPr lang="en-US" altLang="zh-CN" b="1" dirty="0"/>
          </a:p>
        </p:txBody>
      </p:sp>
      <p:sp>
        <p:nvSpPr>
          <p:cNvPr id="4" name="文本框 3">
            <a:extLst>
              <a:ext uri="{FF2B5EF4-FFF2-40B4-BE49-F238E27FC236}">
                <a16:creationId xmlns:a16="http://schemas.microsoft.com/office/drawing/2014/main" id="{D9E98904-759A-4DBF-A801-7E6838258B61}"/>
              </a:ext>
            </a:extLst>
          </p:cNvPr>
          <p:cNvSpPr txBox="1"/>
          <p:nvPr/>
        </p:nvSpPr>
        <p:spPr>
          <a:xfrm>
            <a:off x="335360" y="980728"/>
            <a:ext cx="585417" cy="523220"/>
          </a:xfrm>
          <a:prstGeom prst="rect">
            <a:avLst/>
          </a:prstGeom>
          <a:noFill/>
        </p:spPr>
        <p:txBody>
          <a:bodyPr wrap="none" rtlCol="0">
            <a:spAutoFit/>
          </a:bodyPr>
          <a:lstStyle/>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86</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351843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一、</a:t>
            </a:r>
            <a:r>
              <a:rPr lang="en-US" altLang="zh-CN"/>
              <a:t>JSR107</a:t>
            </a:r>
            <a:endParaRPr lang="zh-CN" altLang="en-US"/>
          </a:p>
        </p:txBody>
      </p:sp>
      <p:sp>
        <p:nvSpPr>
          <p:cNvPr id="3" name="内容占位符 2"/>
          <p:cNvSpPr>
            <a:spLocks noGrp="1"/>
          </p:cNvSpPr>
          <p:nvPr>
            <p:ph idx="1"/>
          </p:nvPr>
        </p:nvSpPr>
        <p:spPr/>
        <p:txBody>
          <a:bodyPr>
            <a:normAutofit/>
          </a:bodyPr>
          <a:lstStyle/>
          <a:p>
            <a:pPr marL="0" indent="0">
              <a:buNone/>
            </a:pPr>
            <a:r>
              <a:rPr lang="en-US" altLang="zh-CN" sz="2000"/>
              <a:t>Java Caching</a:t>
            </a:r>
            <a:r>
              <a:rPr lang="zh-CN" altLang="en-US" sz="2000"/>
              <a:t>定义了</a:t>
            </a:r>
            <a:r>
              <a:rPr lang="en-US" altLang="zh-CN" sz="2000"/>
              <a:t>5</a:t>
            </a:r>
            <a:r>
              <a:rPr lang="zh-CN" altLang="en-US" sz="2000"/>
              <a:t>个核心接口，分别是</a:t>
            </a:r>
            <a:r>
              <a:rPr lang="en-US" altLang="zh-CN" sz="2000" b="1">
                <a:solidFill>
                  <a:srgbClr val="FF0000"/>
                </a:solidFill>
              </a:rPr>
              <a:t>CachingProvider</a:t>
            </a:r>
            <a:r>
              <a:rPr lang="en-US" altLang="zh-CN" sz="2000"/>
              <a:t>, </a:t>
            </a:r>
            <a:r>
              <a:rPr lang="en-US" altLang="zh-CN" sz="2000" b="1">
                <a:solidFill>
                  <a:srgbClr val="FF0000"/>
                </a:solidFill>
              </a:rPr>
              <a:t>CacheManager</a:t>
            </a:r>
            <a:r>
              <a:rPr lang="en-US" altLang="zh-CN" sz="2000"/>
              <a:t>, </a:t>
            </a:r>
            <a:r>
              <a:rPr lang="en-US" altLang="zh-CN" sz="2000" b="1">
                <a:solidFill>
                  <a:srgbClr val="FF0000"/>
                </a:solidFill>
              </a:rPr>
              <a:t>Cache</a:t>
            </a:r>
            <a:r>
              <a:rPr lang="en-US" altLang="zh-CN" sz="2000"/>
              <a:t>, </a:t>
            </a:r>
            <a:r>
              <a:rPr lang="en-US" altLang="zh-CN" sz="2000" b="1">
                <a:solidFill>
                  <a:srgbClr val="FF0000"/>
                </a:solidFill>
              </a:rPr>
              <a:t>Entry</a:t>
            </a:r>
            <a:r>
              <a:rPr lang="en-US" altLang="zh-CN" sz="2000">
                <a:solidFill>
                  <a:srgbClr val="FF0000"/>
                </a:solidFill>
              </a:rPr>
              <a:t> </a:t>
            </a:r>
            <a:r>
              <a:rPr lang="zh-CN" altLang="en-US" sz="2000"/>
              <a:t>和 </a:t>
            </a:r>
            <a:r>
              <a:rPr lang="en-US" altLang="zh-CN" sz="2000" b="1">
                <a:solidFill>
                  <a:srgbClr val="FF0000"/>
                </a:solidFill>
              </a:rPr>
              <a:t>Expiry</a:t>
            </a:r>
            <a:r>
              <a:rPr lang="zh-CN" altLang="en-US" sz="2000"/>
              <a:t>。</a:t>
            </a:r>
            <a:endParaRPr lang="en-US" altLang="zh-CN" sz="2000"/>
          </a:p>
          <a:p>
            <a:r>
              <a:rPr lang="en-US" altLang="zh-CN" sz="2000" b="1">
                <a:solidFill>
                  <a:srgbClr val="0000FF"/>
                </a:solidFill>
              </a:rPr>
              <a:t>CachingProvider</a:t>
            </a:r>
            <a:r>
              <a:rPr lang="zh-CN" altLang="en-US" sz="2000"/>
              <a:t>定义了创建、配置、获取、管理和控制多个</a:t>
            </a:r>
            <a:r>
              <a:rPr lang="en-US" altLang="zh-CN" sz="2000" b="1"/>
              <a:t>CacheManager</a:t>
            </a:r>
            <a:r>
              <a:rPr lang="zh-CN" altLang="en-US" sz="2000"/>
              <a:t>。一个应用可以在运行期访问多个</a:t>
            </a:r>
            <a:r>
              <a:rPr lang="en-US" altLang="zh-CN" sz="2000"/>
              <a:t>CachingProvider</a:t>
            </a:r>
            <a:r>
              <a:rPr lang="zh-CN" altLang="en-US" sz="2000"/>
              <a:t>。</a:t>
            </a:r>
            <a:endParaRPr lang="en-US" altLang="zh-CN" sz="2000"/>
          </a:p>
          <a:p>
            <a:r>
              <a:rPr lang="en-US" altLang="zh-CN" sz="2000" b="1">
                <a:solidFill>
                  <a:srgbClr val="0000FF"/>
                </a:solidFill>
              </a:rPr>
              <a:t>CacheManager</a:t>
            </a:r>
            <a:r>
              <a:rPr lang="zh-CN" altLang="en-US" sz="2000"/>
              <a:t>定义了创建、配置、获取、管理和控制多个唯一命名的</a:t>
            </a:r>
            <a:r>
              <a:rPr lang="en-US" altLang="zh-CN" sz="2000" b="1"/>
              <a:t>Cache</a:t>
            </a:r>
            <a:r>
              <a:rPr lang="zh-CN" altLang="en-US" sz="2000"/>
              <a:t>，这些</a:t>
            </a:r>
            <a:r>
              <a:rPr lang="en-US" altLang="zh-CN" sz="2000"/>
              <a:t>Cache</a:t>
            </a:r>
            <a:r>
              <a:rPr lang="zh-CN" altLang="en-US" sz="2000"/>
              <a:t>存在于</a:t>
            </a:r>
            <a:r>
              <a:rPr lang="en-US" altLang="zh-CN" sz="2000"/>
              <a:t>CacheManager</a:t>
            </a:r>
            <a:r>
              <a:rPr lang="zh-CN" altLang="en-US" sz="2000"/>
              <a:t>的上下文中。一个</a:t>
            </a:r>
            <a:r>
              <a:rPr lang="en-US" altLang="zh-CN" sz="2000"/>
              <a:t>CacheManager</a:t>
            </a:r>
            <a:r>
              <a:rPr lang="zh-CN" altLang="en-US" sz="2000"/>
              <a:t>仅被一个</a:t>
            </a:r>
            <a:r>
              <a:rPr lang="en-US" altLang="zh-CN" sz="2000"/>
              <a:t>CachingProvider</a:t>
            </a:r>
            <a:r>
              <a:rPr lang="zh-CN" altLang="en-US" sz="2000"/>
              <a:t>所拥有。</a:t>
            </a:r>
            <a:endParaRPr lang="en-US" altLang="zh-CN" sz="2000"/>
          </a:p>
          <a:p>
            <a:r>
              <a:rPr lang="en-US" altLang="zh-CN" sz="2000" b="1">
                <a:solidFill>
                  <a:srgbClr val="0000FF"/>
                </a:solidFill>
              </a:rPr>
              <a:t>Cache</a:t>
            </a:r>
            <a:r>
              <a:rPr lang="zh-CN" altLang="en-US" sz="2000"/>
              <a:t>是一个类似</a:t>
            </a:r>
            <a:r>
              <a:rPr lang="en-US" altLang="zh-CN" sz="2000"/>
              <a:t>Map</a:t>
            </a:r>
            <a:r>
              <a:rPr lang="zh-CN" altLang="en-US" sz="2000"/>
              <a:t>的数据结构并临时存储以</a:t>
            </a:r>
            <a:r>
              <a:rPr lang="en-US" altLang="zh-CN" sz="2000"/>
              <a:t>Key</a:t>
            </a:r>
            <a:r>
              <a:rPr lang="zh-CN" altLang="en-US" sz="2000"/>
              <a:t>为索引的值。一个</a:t>
            </a:r>
            <a:r>
              <a:rPr lang="en-US" altLang="zh-CN" sz="2000"/>
              <a:t>Cache</a:t>
            </a:r>
            <a:r>
              <a:rPr lang="zh-CN" altLang="en-US" sz="2000"/>
              <a:t>仅被一个</a:t>
            </a:r>
            <a:r>
              <a:rPr lang="en-US" altLang="zh-CN" sz="2000"/>
              <a:t>CacheManager</a:t>
            </a:r>
            <a:r>
              <a:rPr lang="zh-CN" altLang="en-US" sz="2000"/>
              <a:t>所拥有。</a:t>
            </a:r>
            <a:endParaRPr lang="en-US" altLang="zh-CN" sz="2000"/>
          </a:p>
          <a:p>
            <a:r>
              <a:rPr lang="en-US" altLang="zh-CN" sz="2000" b="1">
                <a:solidFill>
                  <a:srgbClr val="0000FF"/>
                </a:solidFill>
              </a:rPr>
              <a:t>Entry</a:t>
            </a:r>
            <a:r>
              <a:rPr lang="zh-CN" altLang="en-US" sz="2000"/>
              <a:t>是一个存储在</a:t>
            </a:r>
            <a:r>
              <a:rPr lang="en-US" altLang="zh-CN" sz="2000"/>
              <a:t>Cache</a:t>
            </a:r>
            <a:r>
              <a:rPr lang="zh-CN" altLang="en-US" sz="2000"/>
              <a:t>中的</a:t>
            </a:r>
            <a:r>
              <a:rPr lang="en-US" altLang="zh-CN" sz="2000"/>
              <a:t>key-value</a:t>
            </a:r>
            <a:r>
              <a:rPr lang="zh-CN" altLang="en-US" sz="2000"/>
              <a:t>对。</a:t>
            </a:r>
            <a:endParaRPr lang="en-US" altLang="zh-CN" sz="2000"/>
          </a:p>
          <a:p>
            <a:r>
              <a:rPr lang="en-US" altLang="zh-CN" sz="2000" b="1">
                <a:solidFill>
                  <a:srgbClr val="0000FF"/>
                </a:solidFill>
              </a:rPr>
              <a:t>Expiry</a:t>
            </a:r>
            <a:r>
              <a:rPr lang="en-US" altLang="zh-CN" sz="2000">
                <a:solidFill>
                  <a:srgbClr val="0000FF"/>
                </a:solidFill>
              </a:rPr>
              <a:t> </a:t>
            </a:r>
            <a:r>
              <a:rPr lang="zh-CN" altLang="en-US" sz="2000"/>
              <a:t>每一个存储在</a:t>
            </a:r>
            <a:r>
              <a:rPr lang="en-US" altLang="zh-CN" sz="2000"/>
              <a:t>Cache</a:t>
            </a:r>
            <a:r>
              <a:rPr lang="zh-CN" altLang="en-US" sz="2000"/>
              <a:t>中的条目有一个定义的有效期。一旦超过这个时间，条目为过期的状态。一旦过期，条目将不可访问、更新和删除。缓存有效期可以通过</a:t>
            </a:r>
            <a:r>
              <a:rPr lang="en-US" altLang="zh-CN" sz="2000"/>
              <a:t>ExpiryPolicy</a:t>
            </a:r>
            <a:r>
              <a:rPr lang="zh-CN" altLang="en-US" sz="2000"/>
              <a:t>设置。</a:t>
            </a:r>
          </a:p>
        </p:txBody>
      </p:sp>
    </p:spTree>
    <p:extLst>
      <p:ext uri="{BB962C8B-B14F-4D97-AF65-F5344CB8AC3E}">
        <p14:creationId xmlns:p14="http://schemas.microsoft.com/office/powerpoint/2010/main" val="3387965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3352" y="908720"/>
            <a:ext cx="10972800" cy="5585156"/>
          </a:xfrm>
        </p:spPr>
        <p:txBody>
          <a:bodyPr>
            <a:normAutofit fontScale="55000" lnSpcReduction="20000"/>
          </a:bodyPr>
          <a:lstStyle/>
          <a:p>
            <a:pPr marL="0" indent="0">
              <a:buNone/>
            </a:pPr>
            <a:r>
              <a:rPr lang="en-US" altLang="zh-CN" sz="3800" b="1" dirty="0">
                <a:solidFill>
                  <a:srgbClr val="0000FF"/>
                </a:solidFill>
              </a:rPr>
              <a:t>Queue</a:t>
            </a:r>
          </a:p>
          <a:p>
            <a:pPr marL="0" indent="0">
              <a:buNone/>
            </a:pPr>
            <a:r>
              <a:rPr lang="zh-CN" altLang="en-US" sz="3800" dirty="0"/>
              <a:t>消息队列，用来保存消息直到发送给消费者。它是消息的容器，也是消息的终点。一个消息可投入一个或多个队列。消息一直在队列里面，等待消费者连接到这个队列将其取走。</a:t>
            </a:r>
            <a:endParaRPr lang="en-US" altLang="zh-CN" sz="3800" dirty="0"/>
          </a:p>
          <a:p>
            <a:pPr marL="0" indent="0">
              <a:buNone/>
            </a:pPr>
            <a:r>
              <a:rPr lang="zh-CN" altLang="en-US" sz="3800" dirty="0"/>
              <a:t>（</a:t>
            </a:r>
            <a:r>
              <a:rPr lang="zh-CN" altLang="en-US" sz="2200" dirty="0">
                <a:highlight>
                  <a:srgbClr val="FFFF00"/>
                </a:highlight>
              </a:rPr>
              <a:t>消息是如何抵达队列的：消息生产者先发给消息队列服务器，但是它会先抵达消息队列服务器的交换器，这个交换器根据消息的路由键派给某个队列，派发</a:t>
            </a:r>
            <a:r>
              <a:rPr lang="zh-CN" altLang="en-US" sz="3800" dirty="0"/>
              <a:t>）</a:t>
            </a:r>
            <a:endParaRPr lang="en-US" altLang="zh-CN" sz="3800" dirty="0"/>
          </a:p>
          <a:p>
            <a:pPr marL="0" indent="0">
              <a:buNone/>
            </a:pPr>
            <a:endParaRPr lang="en-US" altLang="zh-CN" sz="3800" b="1" dirty="0">
              <a:solidFill>
                <a:srgbClr val="0000FF"/>
              </a:solidFill>
            </a:endParaRPr>
          </a:p>
          <a:p>
            <a:pPr marL="0" indent="0">
              <a:buNone/>
            </a:pPr>
            <a:r>
              <a:rPr lang="en-US" altLang="zh-CN" sz="3800" b="1" dirty="0">
                <a:solidFill>
                  <a:srgbClr val="0000FF"/>
                </a:solidFill>
              </a:rPr>
              <a:t>Binding</a:t>
            </a:r>
          </a:p>
          <a:p>
            <a:pPr marL="0" indent="0">
              <a:buNone/>
            </a:pPr>
            <a:r>
              <a:rPr lang="zh-CN" altLang="en-US" sz="3800" dirty="0"/>
              <a:t>绑定，用于消息队列和交换器之间的关联。一个绑定就是基于路由键将交换器和消息队列连接起来的路由规则，所以可以将交换器理解成一个由绑定构成的路由表。</a:t>
            </a:r>
            <a:endParaRPr lang="en-US" altLang="zh-CN" sz="3800" dirty="0"/>
          </a:p>
          <a:p>
            <a:pPr marL="0" lvl="1" indent="0">
              <a:buNone/>
            </a:pPr>
            <a:r>
              <a:rPr lang="en-US" altLang="zh-CN" sz="3800" dirty="0">
                <a:highlight>
                  <a:srgbClr val="FFFF00"/>
                </a:highlight>
              </a:rPr>
              <a:t>Exchange </a:t>
            </a:r>
            <a:r>
              <a:rPr lang="zh-CN" altLang="en-US" sz="3800" dirty="0">
                <a:highlight>
                  <a:srgbClr val="FFFF00"/>
                </a:highlight>
              </a:rPr>
              <a:t>和</a:t>
            </a:r>
            <a:r>
              <a:rPr lang="en-US" altLang="zh-CN" sz="3800" dirty="0">
                <a:highlight>
                  <a:srgbClr val="FFFF00"/>
                </a:highlight>
              </a:rPr>
              <a:t>Queue</a:t>
            </a:r>
            <a:r>
              <a:rPr lang="zh-CN" altLang="en-US" sz="3800" dirty="0">
                <a:highlight>
                  <a:srgbClr val="FFFF00"/>
                </a:highlight>
              </a:rPr>
              <a:t>的绑定可以是多对多的关系。</a:t>
            </a:r>
            <a:endParaRPr lang="en-US" altLang="zh-CN" sz="3800" dirty="0">
              <a:highlight>
                <a:srgbClr val="FFFF00"/>
              </a:highlight>
            </a:endParaRPr>
          </a:p>
          <a:p>
            <a:pPr marL="0" indent="0">
              <a:buNone/>
            </a:pPr>
            <a:endParaRPr lang="en-US" altLang="zh-CN" sz="3800" dirty="0"/>
          </a:p>
          <a:p>
            <a:pPr marL="0" indent="0">
              <a:buNone/>
            </a:pPr>
            <a:r>
              <a:rPr lang="en-US" altLang="zh-CN" sz="3800" b="1" dirty="0">
                <a:solidFill>
                  <a:srgbClr val="0000FF"/>
                </a:solidFill>
              </a:rPr>
              <a:t>Connection</a:t>
            </a:r>
            <a:r>
              <a:rPr lang="zh-CN" altLang="en-US" sz="3800" b="1" dirty="0">
                <a:solidFill>
                  <a:srgbClr val="0000FF"/>
                </a:solidFill>
              </a:rPr>
              <a:t>（一个连接有多个信道）</a:t>
            </a:r>
            <a:endParaRPr lang="en-US" altLang="zh-CN" sz="3800" b="1" dirty="0">
              <a:solidFill>
                <a:srgbClr val="0000FF"/>
              </a:solidFill>
            </a:endParaRPr>
          </a:p>
          <a:p>
            <a:pPr marL="0" indent="0">
              <a:buNone/>
            </a:pPr>
            <a:r>
              <a:rPr lang="zh-CN" altLang="en-US" sz="3800" dirty="0"/>
              <a:t>网络连接，比如一个</a:t>
            </a:r>
            <a:r>
              <a:rPr lang="en-US" altLang="zh-CN" sz="3800" dirty="0"/>
              <a:t>TCP</a:t>
            </a:r>
            <a:r>
              <a:rPr lang="zh-CN" altLang="en-US" sz="3800" dirty="0"/>
              <a:t>连接。</a:t>
            </a:r>
            <a:endParaRPr lang="en-US" altLang="zh-CN" sz="3800" dirty="0"/>
          </a:p>
          <a:p>
            <a:pPr marL="0" indent="0">
              <a:buNone/>
            </a:pPr>
            <a:endParaRPr lang="en-US" altLang="zh-CN" dirty="0"/>
          </a:p>
          <a:p>
            <a:pPr marL="0" indent="0">
              <a:buNone/>
            </a:pPr>
            <a:r>
              <a:rPr lang="en-US" altLang="zh-CN" sz="3800" b="1" dirty="0">
                <a:solidFill>
                  <a:srgbClr val="0000FF"/>
                </a:solidFill>
              </a:rPr>
              <a:t>Channel</a:t>
            </a:r>
          </a:p>
          <a:p>
            <a:pPr marL="0" indent="0">
              <a:buNone/>
            </a:pPr>
            <a:r>
              <a:rPr lang="zh-CN" altLang="en-US" sz="3800" dirty="0"/>
              <a:t>信道，</a:t>
            </a:r>
            <a:r>
              <a:rPr lang="zh-CN" altLang="en-US" sz="3800" dirty="0">
                <a:highlight>
                  <a:srgbClr val="FFFF00"/>
                </a:highlight>
              </a:rPr>
              <a:t>多路复用连接中的一条独立的双向数据流通道。信道是建立在真实的</a:t>
            </a:r>
            <a:r>
              <a:rPr lang="en-US" altLang="zh-CN" sz="3800" dirty="0">
                <a:highlight>
                  <a:srgbClr val="FFFF00"/>
                </a:highlight>
              </a:rPr>
              <a:t>TCP</a:t>
            </a:r>
            <a:r>
              <a:rPr lang="zh-CN" altLang="en-US" sz="3800" dirty="0">
                <a:highlight>
                  <a:srgbClr val="FFFF00"/>
                </a:highlight>
              </a:rPr>
              <a:t>连接内的虚拟连接</a:t>
            </a:r>
            <a:r>
              <a:rPr lang="zh-CN" altLang="en-US" sz="3800" dirty="0"/>
              <a:t>，</a:t>
            </a:r>
            <a:r>
              <a:rPr lang="en-US" altLang="zh-CN" sz="3800" dirty="0"/>
              <a:t>AMQP </a:t>
            </a:r>
            <a:r>
              <a:rPr lang="zh-CN" altLang="en-US" sz="3800" dirty="0"/>
              <a:t>命令都是通过信道发出去的，不管是发布消息、订阅队列还是接收消息，这些动作都是通过信道完成。因为对于操作系统来说建立和销毁 </a:t>
            </a:r>
            <a:r>
              <a:rPr lang="en-US" altLang="zh-CN" sz="3800" dirty="0"/>
              <a:t>TCP </a:t>
            </a:r>
            <a:r>
              <a:rPr lang="zh-CN" altLang="en-US" sz="3800" dirty="0"/>
              <a:t>都是非常昂贵的开销，所以引入了信道的概念，以复用一条 </a:t>
            </a:r>
            <a:r>
              <a:rPr lang="en-US" altLang="zh-CN" sz="3800" dirty="0"/>
              <a:t>TCP </a:t>
            </a:r>
            <a:r>
              <a:rPr lang="zh-CN" altLang="en-US" sz="3800" dirty="0"/>
              <a:t>连接。</a:t>
            </a:r>
            <a:endParaRPr lang="en-US" altLang="zh-CN" sz="3800" dirty="0"/>
          </a:p>
        </p:txBody>
      </p:sp>
    </p:spTree>
    <p:extLst>
      <p:ext uri="{BB962C8B-B14F-4D97-AF65-F5344CB8AC3E}">
        <p14:creationId xmlns:p14="http://schemas.microsoft.com/office/powerpoint/2010/main" val="1019872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images.jianshu.io/upload_images/5015984-367dd717d89ae5db.png?imageMogr2/auto-orient/strip%7CimageView2/2/w/5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776" y="4365104"/>
            <a:ext cx="7653657" cy="218281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63352" y="838221"/>
            <a:ext cx="10801200" cy="3554819"/>
          </a:xfrm>
          <a:prstGeom prst="rect">
            <a:avLst/>
          </a:prstGeom>
        </p:spPr>
        <p:txBody>
          <a:bodyPr wrap="square">
            <a:spAutoFit/>
          </a:bodyPr>
          <a:lstStyle/>
          <a:p>
            <a:r>
              <a:rPr lang="en-US" altLang="zh-CN" sz="2100" b="1" dirty="0">
                <a:solidFill>
                  <a:srgbClr val="0000FF"/>
                </a:solidFill>
                <a:latin typeface="微软雅黑" panose="020B0503020204020204" pitchFamily="34" charset="-122"/>
                <a:ea typeface="微软雅黑" panose="020B0503020204020204" pitchFamily="34" charset="-122"/>
                <a:cs typeface="Arial Unicode MS" pitchFamily="34" charset="-122"/>
              </a:rPr>
              <a:t>Consumer</a:t>
            </a:r>
          </a:p>
          <a:p>
            <a:r>
              <a:rPr lang="zh-CN" altLang="en-US" sz="2100" dirty="0">
                <a:latin typeface="微软雅黑" panose="020B0503020204020204" pitchFamily="34" charset="-122"/>
                <a:ea typeface="微软雅黑" panose="020B0503020204020204" pitchFamily="34" charset="-122"/>
                <a:cs typeface="Arial Unicode MS" pitchFamily="34" charset="-122"/>
              </a:rPr>
              <a:t>消息的消费者，表示一个从消息队列中取得消息的客户端应用程序。</a:t>
            </a:r>
            <a:endParaRPr lang="en-US" altLang="zh-CN" sz="2100" dirty="0">
              <a:latin typeface="微软雅黑" panose="020B0503020204020204" pitchFamily="34" charset="-122"/>
              <a:ea typeface="微软雅黑" panose="020B0503020204020204" pitchFamily="34" charset="-122"/>
              <a:cs typeface="Arial Unicode MS" pitchFamily="34" charset="-122"/>
            </a:endParaRPr>
          </a:p>
          <a:p>
            <a:endParaRPr lang="en-US" altLang="zh-CN" dirty="0"/>
          </a:p>
          <a:p>
            <a:r>
              <a:rPr lang="en-US" altLang="zh-CN" sz="2100" b="1" dirty="0">
                <a:solidFill>
                  <a:srgbClr val="0000FF"/>
                </a:solidFill>
                <a:latin typeface="微软雅黑" panose="020B0503020204020204" pitchFamily="34" charset="-122"/>
                <a:ea typeface="微软雅黑" panose="020B0503020204020204" pitchFamily="34" charset="-122"/>
                <a:cs typeface="Arial Unicode MS" pitchFamily="34" charset="-122"/>
              </a:rPr>
              <a:t>Virtual Host</a:t>
            </a:r>
          </a:p>
          <a:p>
            <a:r>
              <a:rPr lang="zh-CN" altLang="en-US" sz="2100" dirty="0">
                <a:highlight>
                  <a:srgbClr val="FFFF00"/>
                </a:highlight>
                <a:latin typeface="微软雅黑" panose="020B0503020204020204" pitchFamily="34" charset="-122"/>
                <a:ea typeface="微软雅黑" panose="020B0503020204020204" pitchFamily="34" charset="-122"/>
                <a:cs typeface="Arial Unicode MS" pitchFamily="34" charset="-122"/>
              </a:rPr>
              <a:t>虚拟主机，表示一批交换器、消息队列和相关对象</a:t>
            </a:r>
            <a:r>
              <a:rPr lang="zh-CN" altLang="en-US" sz="2100" dirty="0">
                <a:latin typeface="微软雅黑" panose="020B0503020204020204" pitchFamily="34" charset="-122"/>
                <a:ea typeface="微软雅黑" panose="020B0503020204020204" pitchFamily="34" charset="-122"/>
                <a:cs typeface="Arial Unicode MS" pitchFamily="34" charset="-122"/>
              </a:rPr>
              <a:t>。虚拟主机是共享相同的身份认证和加密环境的独立服务器域。</a:t>
            </a:r>
            <a:r>
              <a:rPr lang="zh-CN" altLang="en-US" sz="2100" dirty="0">
                <a:highlight>
                  <a:srgbClr val="FFFF00"/>
                </a:highlight>
                <a:latin typeface="微软雅黑" panose="020B0503020204020204" pitchFamily="34" charset="-122"/>
                <a:ea typeface="微软雅黑" panose="020B0503020204020204" pitchFamily="34" charset="-122"/>
                <a:cs typeface="Arial Unicode MS" pitchFamily="34" charset="-122"/>
              </a:rPr>
              <a:t>每个 </a:t>
            </a:r>
            <a:r>
              <a:rPr lang="en-US" altLang="zh-CN" sz="2100" dirty="0" err="1">
                <a:highlight>
                  <a:srgbClr val="FFFF00"/>
                </a:highlight>
                <a:latin typeface="微软雅黑" panose="020B0503020204020204" pitchFamily="34" charset="-122"/>
                <a:ea typeface="微软雅黑" panose="020B0503020204020204" pitchFamily="34" charset="-122"/>
                <a:cs typeface="Arial Unicode MS" pitchFamily="34" charset="-122"/>
              </a:rPr>
              <a:t>vhost</a:t>
            </a:r>
            <a:r>
              <a:rPr lang="en-US" altLang="zh-CN" sz="2100" dirty="0">
                <a:highlight>
                  <a:srgbClr val="FFFF00"/>
                </a:highlight>
                <a:latin typeface="微软雅黑" panose="020B0503020204020204" pitchFamily="34" charset="-122"/>
                <a:ea typeface="微软雅黑" panose="020B0503020204020204" pitchFamily="34" charset="-122"/>
                <a:cs typeface="Arial Unicode MS" pitchFamily="34" charset="-122"/>
              </a:rPr>
              <a:t> </a:t>
            </a:r>
            <a:r>
              <a:rPr lang="zh-CN" altLang="en-US" sz="2100" dirty="0">
                <a:highlight>
                  <a:srgbClr val="FFFF00"/>
                </a:highlight>
                <a:latin typeface="微软雅黑" panose="020B0503020204020204" pitchFamily="34" charset="-122"/>
                <a:ea typeface="微软雅黑" panose="020B0503020204020204" pitchFamily="34" charset="-122"/>
                <a:cs typeface="Arial Unicode MS" pitchFamily="34" charset="-122"/>
              </a:rPr>
              <a:t>本质上就是一个 </a:t>
            </a:r>
            <a:r>
              <a:rPr lang="en-US" altLang="zh-CN" sz="2100" dirty="0">
                <a:highlight>
                  <a:srgbClr val="FFFF00"/>
                </a:highlight>
                <a:latin typeface="微软雅黑" panose="020B0503020204020204" pitchFamily="34" charset="-122"/>
                <a:ea typeface="微软雅黑" panose="020B0503020204020204" pitchFamily="34" charset="-122"/>
                <a:cs typeface="Arial Unicode MS" pitchFamily="34" charset="-122"/>
              </a:rPr>
              <a:t>mini </a:t>
            </a:r>
            <a:r>
              <a:rPr lang="zh-CN" altLang="en-US" sz="2100" dirty="0">
                <a:highlight>
                  <a:srgbClr val="FFFF00"/>
                </a:highlight>
                <a:latin typeface="微软雅黑" panose="020B0503020204020204" pitchFamily="34" charset="-122"/>
                <a:ea typeface="微软雅黑" panose="020B0503020204020204" pitchFamily="34" charset="-122"/>
                <a:cs typeface="Arial Unicode MS" pitchFamily="34" charset="-122"/>
              </a:rPr>
              <a:t>版的 </a:t>
            </a:r>
            <a:r>
              <a:rPr lang="en-US" altLang="zh-CN" sz="2100" dirty="0">
                <a:highlight>
                  <a:srgbClr val="FFFF00"/>
                </a:highlight>
                <a:latin typeface="微软雅黑" panose="020B0503020204020204" pitchFamily="34" charset="-122"/>
                <a:ea typeface="微软雅黑" panose="020B0503020204020204" pitchFamily="34" charset="-122"/>
                <a:cs typeface="Arial Unicode MS" pitchFamily="34" charset="-122"/>
              </a:rPr>
              <a:t>RabbitMQ </a:t>
            </a:r>
            <a:r>
              <a:rPr lang="zh-CN" altLang="en-US" sz="2100" dirty="0">
                <a:highlight>
                  <a:srgbClr val="FFFF00"/>
                </a:highlight>
                <a:latin typeface="微软雅黑" panose="020B0503020204020204" pitchFamily="34" charset="-122"/>
                <a:ea typeface="微软雅黑" panose="020B0503020204020204" pitchFamily="34" charset="-122"/>
                <a:cs typeface="Arial Unicode MS" pitchFamily="34" charset="-122"/>
              </a:rPr>
              <a:t>服务器，拥有自己的队列、交换器、绑定和权限机制</a:t>
            </a:r>
            <a:r>
              <a:rPr lang="zh-CN" altLang="en-US" sz="2100" dirty="0">
                <a:latin typeface="微软雅黑" panose="020B0503020204020204" pitchFamily="34" charset="-122"/>
                <a:ea typeface="微软雅黑" panose="020B0503020204020204" pitchFamily="34" charset="-122"/>
                <a:cs typeface="Arial Unicode MS" pitchFamily="34" charset="-122"/>
              </a:rPr>
              <a:t>。</a:t>
            </a:r>
            <a:r>
              <a:rPr lang="en-US" altLang="zh-CN" sz="2100" dirty="0" err="1">
                <a:latin typeface="微软雅黑" panose="020B0503020204020204" pitchFamily="34" charset="-122"/>
                <a:ea typeface="微软雅黑" panose="020B0503020204020204" pitchFamily="34" charset="-122"/>
                <a:cs typeface="Arial Unicode MS" pitchFamily="34" charset="-122"/>
              </a:rPr>
              <a:t>vhost</a:t>
            </a:r>
            <a:r>
              <a:rPr lang="en-US" altLang="zh-CN" sz="2100" dirty="0">
                <a:latin typeface="微软雅黑" panose="020B0503020204020204" pitchFamily="34" charset="-122"/>
                <a:ea typeface="微软雅黑" panose="020B0503020204020204" pitchFamily="34" charset="-122"/>
                <a:cs typeface="Arial Unicode MS" pitchFamily="34" charset="-122"/>
              </a:rPr>
              <a:t> </a:t>
            </a:r>
            <a:r>
              <a:rPr lang="zh-CN" altLang="en-US" sz="2100" dirty="0">
                <a:latin typeface="微软雅黑" panose="020B0503020204020204" pitchFamily="34" charset="-122"/>
                <a:ea typeface="微软雅黑" panose="020B0503020204020204" pitchFamily="34" charset="-122"/>
                <a:cs typeface="Arial Unicode MS" pitchFamily="34" charset="-122"/>
              </a:rPr>
              <a:t>是 </a:t>
            </a:r>
            <a:r>
              <a:rPr lang="en-US" altLang="zh-CN" sz="2100" dirty="0">
                <a:latin typeface="微软雅黑" panose="020B0503020204020204" pitchFamily="34" charset="-122"/>
                <a:ea typeface="微软雅黑" panose="020B0503020204020204" pitchFamily="34" charset="-122"/>
                <a:cs typeface="Arial Unicode MS" pitchFamily="34" charset="-122"/>
              </a:rPr>
              <a:t>AMQP </a:t>
            </a:r>
            <a:r>
              <a:rPr lang="zh-CN" altLang="en-US" sz="2100" dirty="0">
                <a:latin typeface="微软雅黑" panose="020B0503020204020204" pitchFamily="34" charset="-122"/>
                <a:ea typeface="微软雅黑" panose="020B0503020204020204" pitchFamily="34" charset="-122"/>
                <a:cs typeface="Arial Unicode MS" pitchFamily="34" charset="-122"/>
              </a:rPr>
              <a:t>概念的基础，必须在连接时指定，</a:t>
            </a:r>
            <a:r>
              <a:rPr lang="en-US" altLang="zh-CN" sz="2100" dirty="0">
                <a:latin typeface="微软雅黑" panose="020B0503020204020204" pitchFamily="34" charset="-122"/>
                <a:ea typeface="微软雅黑" panose="020B0503020204020204" pitchFamily="34" charset="-122"/>
                <a:cs typeface="Arial Unicode MS" pitchFamily="34" charset="-122"/>
              </a:rPr>
              <a:t>RabbitMQ </a:t>
            </a:r>
            <a:r>
              <a:rPr lang="zh-CN" altLang="en-US" sz="2100" dirty="0">
                <a:latin typeface="微软雅黑" panose="020B0503020204020204" pitchFamily="34" charset="-122"/>
                <a:ea typeface="微软雅黑" panose="020B0503020204020204" pitchFamily="34" charset="-122"/>
                <a:cs typeface="Arial Unicode MS" pitchFamily="34" charset="-122"/>
              </a:rPr>
              <a:t>默认的 </a:t>
            </a:r>
            <a:r>
              <a:rPr lang="en-US" altLang="zh-CN" sz="2100" dirty="0" err="1">
                <a:latin typeface="微软雅黑" panose="020B0503020204020204" pitchFamily="34" charset="-122"/>
                <a:ea typeface="微软雅黑" panose="020B0503020204020204" pitchFamily="34" charset="-122"/>
                <a:cs typeface="Arial Unicode MS" pitchFamily="34" charset="-122"/>
              </a:rPr>
              <a:t>vhost</a:t>
            </a:r>
            <a:r>
              <a:rPr lang="en-US" altLang="zh-CN" sz="2100" dirty="0">
                <a:latin typeface="微软雅黑" panose="020B0503020204020204" pitchFamily="34" charset="-122"/>
                <a:ea typeface="微软雅黑" panose="020B0503020204020204" pitchFamily="34" charset="-122"/>
                <a:cs typeface="Arial Unicode MS" pitchFamily="34" charset="-122"/>
              </a:rPr>
              <a:t> </a:t>
            </a:r>
            <a:r>
              <a:rPr lang="zh-CN" altLang="en-US" sz="2100" dirty="0">
                <a:latin typeface="微软雅黑" panose="020B0503020204020204" pitchFamily="34" charset="-122"/>
                <a:ea typeface="微软雅黑" panose="020B0503020204020204" pitchFamily="34" charset="-122"/>
                <a:cs typeface="Arial Unicode MS" pitchFamily="34" charset="-122"/>
              </a:rPr>
              <a:t>是 </a:t>
            </a:r>
            <a:r>
              <a:rPr lang="en-US" altLang="zh-CN" sz="2100" dirty="0">
                <a:latin typeface="微软雅黑" panose="020B0503020204020204" pitchFamily="34" charset="-122"/>
                <a:ea typeface="微软雅黑" panose="020B0503020204020204" pitchFamily="34" charset="-122"/>
                <a:cs typeface="Arial Unicode MS" pitchFamily="34" charset="-122"/>
              </a:rPr>
              <a:t>/ </a:t>
            </a:r>
            <a:r>
              <a:rPr lang="zh-CN" altLang="en-US" sz="2100" dirty="0">
                <a:latin typeface="微软雅黑" panose="020B0503020204020204" pitchFamily="34" charset="-122"/>
                <a:ea typeface="微软雅黑" panose="020B0503020204020204" pitchFamily="34" charset="-122"/>
                <a:cs typeface="Arial Unicode MS" pitchFamily="34" charset="-122"/>
              </a:rPr>
              <a:t>。</a:t>
            </a:r>
            <a:endParaRPr lang="en-US" altLang="zh-CN" sz="2100" dirty="0">
              <a:latin typeface="微软雅黑" panose="020B0503020204020204" pitchFamily="34" charset="-122"/>
              <a:ea typeface="微软雅黑" panose="020B0503020204020204" pitchFamily="34" charset="-122"/>
              <a:cs typeface="Arial Unicode MS" pitchFamily="34" charset="-122"/>
            </a:endParaRPr>
          </a:p>
          <a:p>
            <a:endParaRPr lang="en-US" altLang="zh-CN" dirty="0"/>
          </a:p>
          <a:p>
            <a:r>
              <a:rPr lang="en-US" altLang="zh-CN" sz="2100" b="1" dirty="0">
                <a:solidFill>
                  <a:srgbClr val="0000FF"/>
                </a:solidFill>
                <a:latin typeface="微软雅黑" panose="020B0503020204020204" pitchFamily="34" charset="-122"/>
                <a:ea typeface="微软雅黑" panose="020B0503020204020204" pitchFamily="34" charset="-122"/>
                <a:cs typeface="Arial Unicode MS" pitchFamily="34" charset="-122"/>
              </a:rPr>
              <a:t>Broker</a:t>
            </a:r>
          </a:p>
          <a:p>
            <a:r>
              <a:rPr lang="zh-CN" altLang="en-US" sz="2100" dirty="0">
                <a:latin typeface="微软雅黑" panose="020B0503020204020204" pitchFamily="34" charset="-122"/>
                <a:ea typeface="微软雅黑" panose="020B0503020204020204" pitchFamily="34" charset="-122"/>
                <a:cs typeface="Arial Unicode MS" pitchFamily="34" charset="-122"/>
              </a:rPr>
              <a:t>表示消息队列服务器实体</a:t>
            </a:r>
          </a:p>
        </p:txBody>
      </p:sp>
    </p:spTree>
    <p:extLst>
      <p:ext uri="{BB962C8B-B14F-4D97-AF65-F5344CB8AC3E}">
        <p14:creationId xmlns:p14="http://schemas.microsoft.com/office/powerpoint/2010/main" val="3880263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三、</a:t>
            </a:r>
            <a:r>
              <a:rPr lang="en-US" altLang="zh-CN"/>
              <a:t>RabbitMQ</a:t>
            </a:r>
            <a:r>
              <a:rPr lang="zh-CN" altLang="en-US"/>
              <a:t>运行机制</a:t>
            </a:r>
          </a:p>
        </p:txBody>
      </p:sp>
      <p:sp>
        <p:nvSpPr>
          <p:cNvPr id="3" name="内容占位符 2"/>
          <p:cNvSpPr>
            <a:spLocks noGrp="1"/>
          </p:cNvSpPr>
          <p:nvPr>
            <p:ph idx="1"/>
          </p:nvPr>
        </p:nvSpPr>
        <p:spPr>
          <a:xfrm>
            <a:off x="609084" y="1888682"/>
            <a:ext cx="10972800" cy="1173055"/>
          </a:xfrm>
        </p:spPr>
        <p:txBody>
          <a:bodyPr>
            <a:normAutofit fontScale="70000" lnSpcReduction="20000"/>
          </a:bodyPr>
          <a:lstStyle/>
          <a:p>
            <a:pPr marL="0" indent="0">
              <a:buNone/>
            </a:pPr>
            <a:r>
              <a:rPr lang="en-US" altLang="zh-CN" dirty="0"/>
              <a:t>AMQP </a:t>
            </a:r>
            <a:r>
              <a:rPr lang="zh-CN" altLang="en-US" dirty="0"/>
              <a:t>中的消息路由</a:t>
            </a:r>
            <a:endParaRPr lang="en-US" altLang="zh-CN" dirty="0"/>
          </a:p>
          <a:p>
            <a:r>
              <a:rPr lang="en-US" altLang="zh-CN" dirty="0"/>
              <a:t>AMQP </a:t>
            </a:r>
            <a:r>
              <a:rPr lang="zh-CN" altLang="en-US" dirty="0"/>
              <a:t>中消息的路由过程和 </a:t>
            </a:r>
            <a:r>
              <a:rPr lang="en-US" altLang="zh-CN" dirty="0"/>
              <a:t>Java </a:t>
            </a:r>
            <a:r>
              <a:rPr lang="zh-CN" altLang="en-US" dirty="0"/>
              <a:t>开发者熟悉的 </a:t>
            </a:r>
            <a:r>
              <a:rPr lang="en-US" altLang="zh-CN" dirty="0"/>
              <a:t>JMS </a:t>
            </a:r>
            <a:r>
              <a:rPr lang="zh-CN" altLang="en-US" dirty="0"/>
              <a:t>存在一些差别，</a:t>
            </a:r>
            <a:r>
              <a:rPr lang="en-US" altLang="zh-CN" dirty="0">
                <a:highlight>
                  <a:srgbClr val="FFFF00"/>
                </a:highlight>
              </a:rPr>
              <a:t>AMQP </a:t>
            </a:r>
            <a:r>
              <a:rPr lang="zh-CN" altLang="en-US" dirty="0">
                <a:highlight>
                  <a:srgbClr val="FFFF00"/>
                </a:highlight>
              </a:rPr>
              <a:t>中增加了 </a:t>
            </a:r>
            <a:r>
              <a:rPr lang="en-US" altLang="zh-CN" b="1" dirty="0">
                <a:solidFill>
                  <a:srgbClr val="FF0000"/>
                </a:solidFill>
                <a:highlight>
                  <a:srgbClr val="FFFF00"/>
                </a:highlight>
              </a:rPr>
              <a:t>Exchange</a:t>
            </a:r>
            <a:r>
              <a:rPr lang="en-US" altLang="zh-CN" dirty="0">
                <a:solidFill>
                  <a:srgbClr val="FF0000"/>
                </a:solidFill>
                <a:highlight>
                  <a:srgbClr val="FFFF00"/>
                </a:highlight>
              </a:rPr>
              <a:t> </a:t>
            </a:r>
            <a:r>
              <a:rPr lang="zh-CN" altLang="en-US" dirty="0">
                <a:highlight>
                  <a:srgbClr val="FFFF00"/>
                </a:highlight>
              </a:rPr>
              <a:t>和 </a:t>
            </a:r>
            <a:r>
              <a:rPr lang="en-US" altLang="zh-CN" b="1" dirty="0">
                <a:solidFill>
                  <a:srgbClr val="FF0000"/>
                </a:solidFill>
                <a:highlight>
                  <a:srgbClr val="FFFF00"/>
                </a:highlight>
              </a:rPr>
              <a:t>Binding</a:t>
            </a:r>
            <a:r>
              <a:rPr lang="en-US" altLang="zh-CN" dirty="0">
                <a:solidFill>
                  <a:srgbClr val="FF0000"/>
                </a:solidFill>
                <a:highlight>
                  <a:srgbClr val="FFFF00"/>
                </a:highlight>
              </a:rPr>
              <a:t> </a:t>
            </a:r>
            <a:r>
              <a:rPr lang="zh-CN" altLang="en-US" dirty="0">
                <a:highlight>
                  <a:srgbClr val="FFFF00"/>
                </a:highlight>
              </a:rPr>
              <a:t>的角色</a:t>
            </a:r>
            <a:r>
              <a:rPr lang="zh-CN" altLang="en-US" dirty="0"/>
              <a:t>。生产者把消息发布到 </a:t>
            </a:r>
            <a:r>
              <a:rPr lang="en-US" altLang="zh-CN" dirty="0"/>
              <a:t>Exchange </a:t>
            </a:r>
            <a:r>
              <a:rPr lang="zh-CN" altLang="en-US" dirty="0"/>
              <a:t>上，消息最终到达队列并被消费者接收，而 </a:t>
            </a:r>
            <a:r>
              <a:rPr lang="en-US" altLang="zh-CN" dirty="0"/>
              <a:t>Binding </a:t>
            </a:r>
            <a:r>
              <a:rPr lang="zh-CN" altLang="en-US" dirty="0"/>
              <a:t>决定交换器的消息应该发送到那个队列。</a:t>
            </a:r>
          </a:p>
        </p:txBody>
      </p:sp>
      <p:pic>
        <p:nvPicPr>
          <p:cNvPr id="3074" name="Picture 2" descr="https://upload-images.jianshu.io/upload_images/5015984-7fd73af768f28704.png?imageMogr2/auto-orient/strip%7CimageView2/2/w/4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28" y="2977727"/>
            <a:ext cx="4610100" cy="371475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416863F-28B0-4CDF-9F31-10F7A21D0EF5}"/>
              </a:ext>
            </a:extLst>
          </p:cNvPr>
          <p:cNvSpPr txBox="1"/>
          <p:nvPr/>
        </p:nvSpPr>
        <p:spPr>
          <a:xfrm>
            <a:off x="479376" y="836712"/>
            <a:ext cx="585417" cy="523220"/>
          </a:xfrm>
          <a:prstGeom prst="rect">
            <a:avLst/>
          </a:prstGeom>
          <a:noFill/>
        </p:spPr>
        <p:txBody>
          <a:bodyPr wrap="none" rtlCol="0">
            <a:spAutoFit/>
          </a:bodyPr>
          <a:lstStyle/>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87</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28987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a:t>Exchange </a:t>
            </a:r>
            <a:r>
              <a:rPr lang="zh-CN" altLang="en-US" sz="3200"/>
              <a:t>类型</a:t>
            </a:r>
          </a:p>
        </p:txBody>
      </p:sp>
      <p:sp>
        <p:nvSpPr>
          <p:cNvPr id="3" name="内容占位符 2"/>
          <p:cNvSpPr>
            <a:spLocks noGrp="1"/>
          </p:cNvSpPr>
          <p:nvPr>
            <p:ph idx="1"/>
          </p:nvPr>
        </p:nvSpPr>
        <p:spPr>
          <a:xfrm>
            <a:off x="609600" y="2039921"/>
            <a:ext cx="10814992" cy="1317071"/>
          </a:xfrm>
        </p:spPr>
        <p:txBody>
          <a:bodyPr>
            <a:normAutofit fontScale="85000" lnSpcReduction="20000"/>
          </a:bodyPr>
          <a:lstStyle/>
          <a:p>
            <a:r>
              <a:rPr lang="en-US" altLang="zh-CN" b="1" dirty="0">
                <a:highlight>
                  <a:srgbClr val="FFFF00"/>
                </a:highlight>
              </a:rPr>
              <a:t>Exchange</a:t>
            </a:r>
            <a:r>
              <a:rPr lang="zh-CN" altLang="en-US" dirty="0">
                <a:highlight>
                  <a:srgbClr val="FFFF00"/>
                </a:highlight>
              </a:rPr>
              <a:t>分发消息时根据类型的不同分发策略有区别，目前共四种类型：</a:t>
            </a:r>
            <a:r>
              <a:rPr lang="en-US" altLang="zh-CN" b="1" dirty="0">
                <a:solidFill>
                  <a:srgbClr val="FF0000"/>
                </a:solidFill>
                <a:highlight>
                  <a:srgbClr val="FFFF00"/>
                </a:highlight>
              </a:rPr>
              <a:t>direct</a:t>
            </a:r>
            <a:r>
              <a:rPr lang="zh-CN" altLang="en-US" b="1" dirty="0">
                <a:solidFill>
                  <a:srgbClr val="FF0000"/>
                </a:solidFill>
                <a:highlight>
                  <a:srgbClr val="FFFF00"/>
                </a:highlight>
              </a:rPr>
              <a:t>、</a:t>
            </a:r>
            <a:r>
              <a:rPr lang="en-US" altLang="zh-CN" b="1" dirty="0">
                <a:solidFill>
                  <a:srgbClr val="FF0000"/>
                </a:solidFill>
                <a:highlight>
                  <a:srgbClr val="FFFF00"/>
                </a:highlight>
              </a:rPr>
              <a:t>fanout</a:t>
            </a:r>
            <a:r>
              <a:rPr lang="zh-CN" altLang="en-US" b="1" dirty="0">
                <a:solidFill>
                  <a:srgbClr val="FF0000"/>
                </a:solidFill>
                <a:highlight>
                  <a:srgbClr val="FFFF00"/>
                </a:highlight>
              </a:rPr>
              <a:t>、</a:t>
            </a:r>
            <a:r>
              <a:rPr lang="en-US" altLang="zh-CN" b="1" dirty="0">
                <a:solidFill>
                  <a:srgbClr val="FF0000"/>
                </a:solidFill>
                <a:highlight>
                  <a:srgbClr val="FFFF00"/>
                </a:highlight>
              </a:rPr>
              <a:t>topic</a:t>
            </a:r>
            <a:r>
              <a:rPr lang="zh-CN" altLang="en-US" b="1" dirty="0">
                <a:solidFill>
                  <a:srgbClr val="FF0000"/>
                </a:solidFill>
                <a:highlight>
                  <a:srgbClr val="FFFF00"/>
                </a:highlight>
              </a:rPr>
              <a:t>、</a:t>
            </a:r>
            <a:r>
              <a:rPr lang="en-US" altLang="zh-CN" b="1" dirty="0">
                <a:solidFill>
                  <a:srgbClr val="FF0000"/>
                </a:solidFill>
                <a:highlight>
                  <a:srgbClr val="FFFF00"/>
                </a:highlight>
              </a:rPr>
              <a:t>headers </a:t>
            </a:r>
            <a:r>
              <a:rPr lang="zh-CN" altLang="en-US" dirty="0"/>
              <a:t>。</a:t>
            </a:r>
            <a:r>
              <a:rPr lang="en-US" altLang="zh-CN" dirty="0"/>
              <a:t>headers </a:t>
            </a:r>
            <a:r>
              <a:rPr lang="zh-CN" altLang="en-US" dirty="0"/>
              <a:t>匹配 </a:t>
            </a:r>
            <a:r>
              <a:rPr lang="en-US" altLang="zh-CN" dirty="0"/>
              <a:t>AMQP </a:t>
            </a:r>
            <a:r>
              <a:rPr lang="zh-CN" altLang="en-US" dirty="0"/>
              <a:t>消息的 </a:t>
            </a:r>
            <a:r>
              <a:rPr lang="en-US" altLang="zh-CN" dirty="0"/>
              <a:t>header </a:t>
            </a:r>
            <a:r>
              <a:rPr lang="zh-CN" altLang="en-US" dirty="0"/>
              <a:t>而不是路由键， </a:t>
            </a:r>
            <a:r>
              <a:rPr lang="en-US" altLang="zh-CN" dirty="0"/>
              <a:t>headers </a:t>
            </a:r>
            <a:r>
              <a:rPr lang="zh-CN" altLang="en-US" dirty="0"/>
              <a:t>交换器和 </a:t>
            </a:r>
            <a:r>
              <a:rPr lang="en-US" altLang="zh-CN" dirty="0"/>
              <a:t>direct </a:t>
            </a:r>
            <a:r>
              <a:rPr lang="zh-CN" altLang="en-US" dirty="0"/>
              <a:t>交换器完全一致，但性能差很多，目前几乎用不到了，所以直接看另外三种类型：</a:t>
            </a:r>
          </a:p>
        </p:txBody>
      </p:sp>
      <p:sp>
        <p:nvSpPr>
          <p:cNvPr id="4" name="文本框 3"/>
          <p:cNvSpPr txBox="1"/>
          <p:nvPr/>
        </p:nvSpPr>
        <p:spPr>
          <a:xfrm>
            <a:off x="5224309" y="3933056"/>
            <a:ext cx="6199666" cy="1754326"/>
          </a:xfrm>
          <a:prstGeom prst="rect">
            <a:avLst/>
          </a:prstGeom>
          <a:noFill/>
        </p:spPr>
        <p:txBody>
          <a:bodyPr wrap="square" rtlCol="0">
            <a:spAutoFit/>
          </a:bodyPr>
          <a:lstStyle/>
          <a:p>
            <a:r>
              <a:rPr lang="zh-CN" altLang="en-US" dirty="0">
                <a:highlight>
                  <a:srgbClr val="00FFFF"/>
                </a:highlight>
              </a:rPr>
              <a:t>消息中的路由键（</a:t>
            </a:r>
            <a:r>
              <a:rPr lang="en-US" altLang="zh-CN" dirty="0">
                <a:highlight>
                  <a:srgbClr val="00FFFF"/>
                </a:highlight>
              </a:rPr>
              <a:t>routing key</a:t>
            </a:r>
            <a:r>
              <a:rPr lang="zh-CN" altLang="en-US" dirty="0">
                <a:highlight>
                  <a:srgbClr val="00FFFF"/>
                </a:highlight>
              </a:rPr>
              <a:t>）如果和 </a:t>
            </a:r>
            <a:r>
              <a:rPr lang="en-US" altLang="zh-CN" dirty="0">
                <a:highlight>
                  <a:srgbClr val="00FFFF"/>
                </a:highlight>
              </a:rPr>
              <a:t>Binding </a:t>
            </a:r>
            <a:r>
              <a:rPr lang="zh-CN" altLang="en-US" dirty="0">
                <a:highlight>
                  <a:srgbClr val="00FFFF"/>
                </a:highlight>
              </a:rPr>
              <a:t>中的 </a:t>
            </a:r>
            <a:r>
              <a:rPr lang="en-US" altLang="zh-CN" dirty="0">
                <a:highlight>
                  <a:srgbClr val="00FFFF"/>
                </a:highlight>
              </a:rPr>
              <a:t>binding key </a:t>
            </a:r>
            <a:r>
              <a:rPr lang="zh-CN" altLang="en-US" dirty="0">
                <a:highlight>
                  <a:srgbClr val="00FFFF"/>
                </a:highlight>
              </a:rPr>
              <a:t>一致， 交换器就将消息发到对应的队列中。路由键与队列名完全匹配，如果一个队列绑定到交换机要求路由键为“</a:t>
            </a:r>
            <a:r>
              <a:rPr lang="en-US" altLang="zh-CN" dirty="0">
                <a:highlight>
                  <a:srgbClr val="00FFFF"/>
                </a:highlight>
              </a:rPr>
              <a:t>dog”</a:t>
            </a:r>
            <a:r>
              <a:rPr lang="zh-CN" altLang="en-US" dirty="0">
                <a:highlight>
                  <a:srgbClr val="00FFFF"/>
                </a:highlight>
              </a:rPr>
              <a:t>，则只转发 </a:t>
            </a:r>
            <a:r>
              <a:rPr lang="en-US" altLang="zh-CN" dirty="0">
                <a:highlight>
                  <a:srgbClr val="00FFFF"/>
                </a:highlight>
              </a:rPr>
              <a:t>routing key </a:t>
            </a:r>
            <a:r>
              <a:rPr lang="zh-CN" altLang="en-US" dirty="0">
                <a:highlight>
                  <a:srgbClr val="00FFFF"/>
                </a:highlight>
              </a:rPr>
              <a:t>标记为“</a:t>
            </a:r>
            <a:r>
              <a:rPr lang="en-US" altLang="zh-CN" dirty="0">
                <a:highlight>
                  <a:srgbClr val="00FFFF"/>
                </a:highlight>
              </a:rPr>
              <a:t>dog”</a:t>
            </a:r>
            <a:r>
              <a:rPr lang="zh-CN" altLang="en-US" dirty="0">
                <a:highlight>
                  <a:srgbClr val="00FFFF"/>
                </a:highlight>
              </a:rPr>
              <a:t>的消息，不会转发“</a:t>
            </a:r>
            <a:r>
              <a:rPr lang="en-US" altLang="zh-CN" dirty="0" err="1">
                <a:highlight>
                  <a:srgbClr val="00FFFF"/>
                </a:highlight>
              </a:rPr>
              <a:t>dog.puppy</a:t>
            </a:r>
            <a:r>
              <a:rPr lang="en-US" altLang="zh-CN" dirty="0">
                <a:highlight>
                  <a:srgbClr val="00FFFF"/>
                </a:highlight>
              </a:rPr>
              <a:t>”</a:t>
            </a:r>
            <a:r>
              <a:rPr lang="zh-CN" altLang="en-US" dirty="0">
                <a:highlight>
                  <a:srgbClr val="00FFFF"/>
                </a:highlight>
              </a:rPr>
              <a:t>，也不会转发“</a:t>
            </a:r>
            <a:r>
              <a:rPr lang="en-US" altLang="zh-CN" dirty="0" err="1">
                <a:highlight>
                  <a:srgbClr val="00FFFF"/>
                </a:highlight>
              </a:rPr>
              <a:t>dog.guard</a:t>
            </a:r>
            <a:r>
              <a:rPr lang="en-US" altLang="zh-CN" dirty="0">
                <a:highlight>
                  <a:srgbClr val="00FFFF"/>
                </a:highlight>
              </a:rPr>
              <a:t>”</a:t>
            </a:r>
            <a:r>
              <a:rPr lang="zh-CN" altLang="en-US" dirty="0">
                <a:highlight>
                  <a:srgbClr val="00FFFF"/>
                </a:highlight>
              </a:rPr>
              <a:t>等等。它是完全匹配、</a:t>
            </a:r>
            <a:r>
              <a:rPr lang="zh-CN" altLang="en-US" dirty="0">
                <a:highlight>
                  <a:srgbClr val="00FF00"/>
                </a:highlight>
              </a:rPr>
              <a:t>单播的模式</a:t>
            </a:r>
            <a:r>
              <a:rPr lang="zh-CN" altLang="en-US" dirty="0"/>
              <a:t>。</a:t>
            </a:r>
          </a:p>
        </p:txBody>
      </p:sp>
      <p:pic>
        <p:nvPicPr>
          <p:cNvPr id="5126" name="Picture 6" descr="https://img-blog.csdn.net/201706021134519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554957"/>
            <a:ext cx="4314825"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440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7928" y="1268760"/>
            <a:ext cx="4968552" cy="2031325"/>
          </a:xfrm>
          <a:prstGeom prst="rect">
            <a:avLst/>
          </a:prstGeom>
          <a:noFill/>
        </p:spPr>
        <p:txBody>
          <a:bodyPr wrap="square" rtlCol="0">
            <a:spAutoFit/>
          </a:bodyPr>
          <a:lstStyle/>
          <a:p>
            <a:r>
              <a:rPr lang="zh-CN" altLang="en-US" dirty="0"/>
              <a:t>每个发到 </a:t>
            </a:r>
            <a:r>
              <a:rPr lang="en-US" altLang="zh-CN" dirty="0"/>
              <a:t>fanout </a:t>
            </a:r>
            <a:r>
              <a:rPr lang="zh-CN" altLang="en-US" dirty="0"/>
              <a:t>类型交换器的消息都会分到所有绑定的队列上去。</a:t>
            </a:r>
            <a:r>
              <a:rPr lang="en-US" altLang="zh-CN" dirty="0"/>
              <a:t>fanout </a:t>
            </a:r>
            <a:r>
              <a:rPr lang="zh-CN" altLang="en-US" dirty="0"/>
              <a:t>交换器不处理路由键，只是简单的将队列绑定到交换器上，</a:t>
            </a:r>
            <a:r>
              <a:rPr lang="zh-CN" altLang="en-US" dirty="0">
                <a:highlight>
                  <a:srgbClr val="00FF00"/>
                </a:highlight>
              </a:rPr>
              <a:t>每个发送到交换器的消息都会被转发到与该交换器绑定的所有队列上。很像子网广播</a:t>
            </a:r>
            <a:r>
              <a:rPr lang="zh-CN" altLang="en-US" dirty="0"/>
              <a:t>，每台子网内的主机都获得了一份复制的消息。</a:t>
            </a:r>
            <a:r>
              <a:rPr lang="en-US" altLang="zh-CN" dirty="0"/>
              <a:t>fanout </a:t>
            </a:r>
            <a:r>
              <a:rPr lang="zh-CN" altLang="en-US" dirty="0"/>
              <a:t>类型转发</a:t>
            </a:r>
            <a:r>
              <a:rPr lang="zh-CN" altLang="en-US" dirty="0">
                <a:highlight>
                  <a:srgbClr val="00FF00"/>
                </a:highlight>
              </a:rPr>
              <a:t>消息是最快的</a:t>
            </a:r>
            <a:r>
              <a:rPr lang="zh-CN" altLang="en-US" dirty="0"/>
              <a:t>。（</a:t>
            </a:r>
            <a:r>
              <a:rPr lang="zh-CN" altLang="en-US" dirty="0">
                <a:highlight>
                  <a:srgbClr val="00FFFF"/>
                </a:highlight>
              </a:rPr>
              <a:t>发布订阅的一个参考实现</a:t>
            </a:r>
            <a:r>
              <a:rPr lang="zh-CN" altLang="en-US" dirty="0"/>
              <a:t>）</a:t>
            </a:r>
          </a:p>
        </p:txBody>
      </p:sp>
      <p:sp>
        <p:nvSpPr>
          <p:cNvPr id="5" name="文本框 4"/>
          <p:cNvSpPr txBox="1"/>
          <p:nvPr/>
        </p:nvSpPr>
        <p:spPr>
          <a:xfrm>
            <a:off x="6312024" y="4287579"/>
            <a:ext cx="4896544" cy="1754326"/>
          </a:xfrm>
          <a:prstGeom prst="rect">
            <a:avLst/>
          </a:prstGeom>
          <a:noFill/>
        </p:spPr>
        <p:txBody>
          <a:bodyPr wrap="square" rtlCol="0">
            <a:spAutoFit/>
          </a:bodyPr>
          <a:lstStyle/>
          <a:p>
            <a:r>
              <a:rPr lang="en-US" altLang="zh-CN" dirty="0"/>
              <a:t>topic </a:t>
            </a:r>
            <a:r>
              <a:rPr lang="zh-CN" altLang="en-US" dirty="0"/>
              <a:t>交换器通过模式匹配分配消息的路由键属性，</a:t>
            </a:r>
            <a:r>
              <a:rPr lang="zh-CN" altLang="en-US" dirty="0">
                <a:highlight>
                  <a:srgbClr val="00FFFF"/>
                </a:highlight>
              </a:rPr>
              <a:t>将路由键和某个模式进行匹配</a:t>
            </a:r>
            <a:r>
              <a:rPr lang="zh-CN" altLang="en-US" dirty="0"/>
              <a:t>，</a:t>
            </a:r>
            <a:r>
              <a:rPr lang="zh-CN" altLang="en-US" dirty="0">
                <a:highlight>
                  <a:srgbClr val="00FFFF"/>
                </a:highlight>
              </a:rPr>
              <a:t>此时队列需要绑定到一个模式上</a:t>
            </a:r>
            <a:r>
              <a:rPr lang="zh-CN" altLang="en-US" dirty="0"/>
              <a:t>。它将路由键和绑定键的字符串切分成单词，这些</a:t>
            </a:r>
            <a:r>
              <a:rPr lang="zh-CN" altLang="en-US" b="1" dirty="0"/>
              <a:t>单词之间用点隔开</a:t>
            </a:r>
            <a:r>
              <a:rPr lang="zh-CN" altLang="en-US" dirty="0"/>
              <a:t>。它同样也会识别两个通配符：</a:t>
            </a:r>
            <a:r>
              <a:rPr lang="zh-CN" altLang="en-US" dirty="0">
                <a:highlight>
                  <a:srgbClr val="00FFFF"/>
                </a:highlight>
              </a:rPr>
              <a:t>符号“</a:t>
            </a:r>
            <a:r>
              <a:rPr lang="en-US" altLang="zh-CN" dirty="0">
                <a:highlight>
                  <a:srgbClr val="00FFFF"/>
                </a:highlight>
              </a:rPr>
              <a:t>#”</a:t>
            </a:r>
            <a:r>
              <a:rPr lang="zh-CN" altLang="en-US" dirty="0">
                <a:highlight>
                  <a:srgbClr val="00FFFF"/>
                </a:highlight>
              </a:rPr>
              <a:t>和符号“</a:t>
            </a:r>
            <a:r>
              <a:rPr lang="en-US" altLang="zh-CN" dirty="0">
                <a:highlight>
                  <a:srgbClr val="00FFFF"/>
                </a:highlight>
              </a:rPr>
              <a:t>*</a:t>
            </a:r>
            <a:r>
              <a:rPr lang="zh-CN" altLang="en-US" i="1" dirty="0">
                <a:highlight>
                  <a:srgbClr val="00FFFF"/>
                </a:highlight>
              </a:rPr>
              <a:t>”。</a:t>
            </a:r>
            <a:r>
              <a:rPr lang="en-US" altLang="zh-CN" i="1" dirty="0">
                <a:highlight>
                  <a:srgbClr val="00FFFF"/>
                </a:highlight>
              </a:rPr>
              <a:t>#</a:t>
            </a:r>
            <a:r>
              <a:rPr lang="zh-CN" altLang="en-US" i="1" dirty="0">
                <a:highlight>
                  <a:srgbClr val="00FFFF"/>
                </a:highlight>
              </a:rPr>
              <a:t>匹配</a:t>
            </a:r>
            <a:r>
              <a:rPr lang="en-US" altLang="zh-CN" i="1" dirty="0">
                <a:highlight>
                  <a:srgbClr val="00FFFF"/>
                </a:highlight>
              </a:rPr>
              <a:t>0</a:t>
            </a:r>
            <a:r>
              <a:rPr lang="zh-CN" altLang="en-US" i="1" dirty="0">
                <a:highlight>
                  <a:srgbClr val="00FFFF"/>
                </a:highlight>
              </a:rPr>
              <a:t>个或多个单词，</a:t>
            </a:r>
            <a:r>
              <a:rPr lang="en-US" altLang="zh-CN" i="1" dirty="0">
                <a:highlight>
                  <a:srgbClr val="00FFFF"/>
                </a:highlight>
              </a:rPr>
              <a:t>*</a:t>
            </a:r>
            <a:r>
              <a:rPr lang="zh-CN" altLang="en-US" dirty="0">
                <a:highlight>
                  <a:srgbClr val="00FFFF"/>
                </a:highlight>
              </a:rPr>
              <a:t>匹配一个单词。</a:t>
            </a:r>
            <a:endParaRPr lang="zh-CN" altLang="en-US"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152" name="Picture 8" descr="https://img-blog.csdn.net/201706021057126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99" y="808046"/>
            <a:ext cx="4314825" cy="295275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img-blog.csdn.net/201706021147558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99" y="3759804"/>
            <a:ext cx="5229225"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403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119336" y="1844824"/>
            <a:ext cx="11866805" cy="3219217"/>
            <a:chOff x="133851" y="876769"/>
            <a:chExt cx="11866805" cy="3219217"/>
          </a:xfrm>
        </p:grpSpPr>
        <p:sp>
          <p:nvSpPr>
            <p:cNvPr id="4" name="矩形 3"/>
            <p:cNvSpPr/>
            <p:nvPr/>
          </p:nvSpPr>
          <p:spPr>
            <a:xfrm>
              <a:off x="1631503" y="1772277"/>
              <a:ext cx="1728192" cy="7211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a:t>exchange.direct</a:t>
              </a:r>
              <a:endParaRPr lang="zh-CN" altLang="en-US"/>
            </a:p>
          </p:txBody>
        </p:sp>
        <p:sp>
          <p:nvSpPr>
            <p:cNvPr id="5" name="矩形 4"/>
            <p:cNvSpPr/>
            <p:nvPr/>
          </p:nvSpPr>
          <p:spPr>
            <a:xfrm>
              <a:off x="4007768" y="1628800"/>
              <a:ext cx="3384376" cy="50405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a:t>atguigu.news</a:t>
              </a:r>
              <a:endParaRPr lang="zh-CN" altLang="en-US"/>
            </a:p>
          </p:txBody>
        </p:sp>
        <p:sp>
          <p:nvSpPr>
            <p:cNvPr id="6" name="矩形 5"/>
            <p:cNvSpPr/>
            <p:nvPr/>
          </p:nvSpPr>
          <p:spPr>
            <a:xfrm>
              <a:off x="4007768" y="2628806"/>
              <a:ext cx="3384376" cy="50405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a:t>atguigu.emps</a:t>
              </a:r>
              <a:endParaRPr lang="zh-CN" altLang="en-US"/>
            </a:p>
          </p:txBody>
        </p:sp>
        <p:sp>
          <p:nvSpPr>
            <p:cNvPr id="7" name="矩形 6"/>
            <p:cNvSpPr/>
            <p:nvPr/>
          </p:nvSpPr>
          <p:spPr>
            <a:xfrm>
              <a:off x="4007768" y="3591930"/>
              <a:ext cx="3384376" cy="50405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a:t>gulixueyuan.news</a:t>
              </a:r>
              <a:endParaRPr lang="zh-CN" altLang="en-US"/>
            </a:p>
          </p:txBody>
        </p:sp>
        <p:cxnSp>
          <p:nvCxnSpPr>
            <p:cNvPr id="9" name="直接箭头连接符 8"/>
            <p:cNvCxnSpPr>
              <a:stCxn id="4" idx="3"/>
              <a:endCxn id="5" idx="1"/>
            </p:cNvCxnSpPr>
            <p:nvPr/>
          </p:nvCxnSpPr>
          <p:spPr>
            <a:xfrm flipV="1">
              <a:off x="3359695" y="1880828"/>
              <a:ext cx="648073" cy="25202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1" name="直接箭头连接符 10"/>
            <p:cNvCxnSpPr>
              <a:stCxn id="4" idx="3"/>
              <a:endCxn id="6" idx="1"/>
            </p:cNvCxnSpPr>
            <p:nvPr/>
          </p:nvCxnSpPr>
          <p:spPr>
            <a:xfrm>
              <a:off x="3359695" y="2132856"/>
              <a:ext cx="648073" cy="74797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3" name="直接箭头连接符 12"/>
            <p:cNvCxnSpPr>
              <a:stCxn id="4" idx="3"/>
              <a:endCxn id="7" idx="1"/>
            </p:cNvCxnSpPr>
            <p:nvPr/>
          </p:nvCxnSpPr>
          <p:spPr>
            <a:xfrm>
              <a:off x="3359695" y="2132856"/>
              <a:ext cx="648073" cy="17111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6" name="矩形 15"/>
            <p:cNvSpPr/>
            <p:nvPr/>
          </p:nvSpPr>
          <p:spPr>
            <a:xfrm>
              <a:off x="8904312" y="1836718"/>
              <a:ext cx="1728192" cy="208823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a:t>exchange.topic</a:t>
              </a:r>
              <a:endParaRPr lang="zh-CN" altLang="en-US"/>
            </a:p>
          </p:txBody>
        </p:sp>
        <p:cxnSp>
          <p:nvCxnSpPr>
            <p:cNvPr id="18" name="肘形连接符 17"/>
            <p:cNvCxnSpPr>
              <a:stCxn id="16" idx="1"/>
              <a:endCxn id="5" idx="3"/>
            </p:cNvCxnSpPr>
            <p:nvPr/>
          </p:nvCxnSpPr>
          <p:spPr>
            <a:xfrm rot="10800000">
              <a:off x="7392144" y="1880828"/>
              <a:ext cx="1512168" cy="100000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1" name="肘形连接符 20"/>
            <p:cNvCxnSpPr>
              <a:stCxn id="16" idx="1"/>
              <a:endCxn id="6" idx="3"/>
            </p:cNvCxnSpPr>
            <p:nvPr/>
          </p:nvCxnSpPr>
          <p:spPr>
            <a:xfrm rot="10800000">
              <a:off x="7392144" y="2880834"/>
              <a:ext cx="1512168" cy="1270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5" name="肘形连接符 24"/>
            <p:cNvCxnSpPr/>
            <p:nvPr/>
          </p:nvCxnSpPr>
          <p:spPr>
            <a:xfrm rot="10800000">
              <a:off x="7392144" y="1988840"/>
              <a:ext cx="1512168" cy="1224136"/>
            </a:xfrm>
            <a:prstGeom prst="bentConnector3">
              <a:avLst>
                <a:gd name="adj1" fmla="val 6032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肘形连接符 28"/>
            <p:cNvCxnSpPr>
              <a:endCxn id="7" idx="3"/>
            </p:cNvCxnSpPr>
            <p:nvPr/>
          </p:nvCxnSpPr>
          <p:spPr>
            <a:xfrm rot="10800000" flipV="1">
              <a:off x="7392144" y="3212976"/>
              <a:ext cx="1512168" cy="630982"/>
            </a:xfrm>
            <a:prstGeom prst="bentConnector3">
              <a:avLst>
                <a:gd name="adj1" fmla="val 6106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文本框 26"/>
            <p:cNvSpPr txBox="1"/>
            <p:nvPr/>
          </p:nvSpPr>
          <p:spPr>
            <a:xfrm>
              <a:off x="8112224" y="3055898"/>
              <a:ext cx="720080" cy="2462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1000" b="1">
                  <a:latin typeface="Arial Unicode MS" panose="020B0604020202020204" pitchFamily="34" charset="-122"/>
                  <a:ea typeface="Arial Unicode MS" panose="020B0604020202020204" pitchFamily="34" charset="-122"/>
                  <a:cs typeface="Arial Unicode MS" panose="020B0604020202020204" pitchFamily="34" charset="-122"/>
                </a:rPr>
                <a:t>*.news</a:t>
              </a:r>
              <a:endParaRPr lang="zh-CN" altLang="en-US" sz="1000" b="1">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1" name="矩形 30"/>
            <p:cNvSpPr/>
            <p:nvPr/>
          </p:nvSpPr>
          <p:spPr>
            <a:xfrm>
              <a:off x="3993251" y="876769"/>
              <a:ext cx="3384376" cy="50405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a:t>atguigu</a:t>
              </a:r>
              <a:endParaRPr lang="zh-CN" altLang="en-US"/>
            </a:p>
          </p:txBody>
        </p:sp>
        <p:cxnSp>
          <p:nvCxnSpPr>
            <p:cNvPr id="33" name="直接箭头连接符 32"/>
            <p:cNvCxnSpPr>
              <a:stCxn id="4" idx="3"/>
              <a:endCxn id="31" idx="1"/>
            </p:cNvCxnSpPr>
            <p:nvPr/>
          </p:nvCxnSpPr>
          <p:spPr>
            <a:xfrm flipV="1">
              <a:off x="3359695" y="1128797"/>
              <a:ext cx="633556" cy="100405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6" name="肘形连接符 35"/>
            <p:cNvCxnSpPr>
              <a:stCxn id="16" idx="1"/>
              <a:endCxn id="31" idx="3"/>
            </p:cNvCxnSpPr>
            <p:nvPr/>
          </p:nvCxnSpPr>
          <p:spPr>
            <a:xfrm rot="10800000">
              <a:off x="7377628" y="1128798"/>
              <a:ext cx="1526685" cy="175203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9" name="文本框 18"/>
            <p:cNvSpPr txBox="1"/>
            <p:nvPr/>
          </p:nvSpPr>
          <p:spPr>
            <a:xfrm>
              <a:off x="8112224" y="2706601"/>
              <a:ext cx="720080"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1000" b="1">
                  <a:latin typeface="Arial Unicode MS" panose="020B0604020202020204" pitchFamily="34" charset="-122"/>
                  <a:ea typeface="Arial Unicode MS" panose="020B0604020202020204" pitchFamily="34" charset="-122"/>
                  <a:cs typeface="Arial Unicode MS" panose="020B0604020202020204" pitchFamily="34" charset="-122"/>
                </a:rPr>
                <a:t>atguigu.#</a:t>
              </a:r>
              <a:endParaRPr lang="zh-CN" altLang="en-US" sz="1000" b="1">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9" name="矩形 48"/>
            <p:cNvSpPr/>
            <p:nvPr/>
          </p:nvSpPr>
          <p:spPr>
            <a:xfrm>
              <a:off x="1631503" y="2627828"/>
              <a:ext cx="1728192" cy="72115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t>exchange.fanout</a:t>
              </a:r>
              <a:endParaRPr lang="zh-CN" altLang="en-US"/>
            </a:p>
          </p:txBody>
        </p:sp>
        <p:cxnSp>
          <p:nvCxnSpPr>
            <p:cNvPr id="51" name="直接箭头连接符 50"/>
            <p:cNvCxnSpPr>
              <a:stCxn id="49" idx="3"/>
            </p:cNvCxnSpPr>
            <p:nvPr/>
          </p:nvCxnSpPr>
          <p:spPr>
            <a:xfrm flipV="1">
              <a:off x="3359695" y="1268760"/>
              <a:ext cx="633556" cy="171964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6" name="直接箭头连接符 55"/>
            <p:cNvCxnSpPr>
              <a:stCxn id="49" idx="3"/>
            </p:cNvCxnSpPr>
            <p:nvPr/>
          </p:nvCxnSpPr>
          <p:spPr>
            <a:xfrm flipV="1">
              <a:off x="3359695" y="2004816"/>
              <a:ext cx="633556" cy="9835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8" name="直接箭头连接符 57"/>
            <p:cNvCxnSpPr>
              <a:stCxn id="49" idx="3"/>
              <a:endCxn id="6" idx="1"/>
            </p:cNvCxnSpPr>
            <p:nvPr/>
          </p:nvCxnSpPr>
          <p:spPr>
            <a:xfrm flipV="1">
              <a:off x="3359695" y="2880834"/>
              <a:ext cx="648073" cy="10757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0" name="直接箭头连接符 59"/>
            <p:cNvCxnSpPr>
              <a:stCxn id="49" idx="3"/>
              <a:endCxn id="7" idx="1"/>
            </p:cNvCxnSpPr>
            <p:nvPr/>
          </p:nvCxnSpPr>
          <p:spPr>
            <a:xfrm>
              <a:off x="3359695" y="2988407"/>
              <a:ext cx="648073" cy="8555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1" name="椭圆 60"/>
            <p:cNvSpPr/>
            <p:nvPr/>
          </p:nvSpPr>
          <p:spPr>
            <a:xfrm>
              <a:off x="11136560" y="2664011"/>
              <a:ext cx="864096" cy="4336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msg</a:t>
              </a:r>
              <a:endParaRPr lang="zh-CN" altLang="en-US"/>
            </a:p>
          </p:txBody>
        </p:sp>
        <p:cxnSp>
          <p:nvCxnSpPr>
            <p:cNvPr id="63" name="直接箭头连接符 62"/>
            <p:cNvCxnSpPr>
              <a:stCxn id="61" idx="2"/>
              <a:endCxn id="16" idx="3"/>
            </p:cNvCxnSpPr>
            <p:nvPr/>
          </p:nvCxnSpPr>
          <p:spPr>
            <a:xfrm flipH="1">
              <a:off x="10632504" y="288083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133851" y="2290022"/>
              <a:ext cx="864096" cy="4336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msg</a:t>
              </a:r>
              <a:endParaRPr lang="zh-CN" altLang="en-US"/>
            </a:p>
          </p:txBody>
        </p:sp>
        <p:cxnSp>
          <p:nvCxnSpPr>
            <p:cNvPr id="67" name="直接箭头连接符 66"/>
            <p:cNvCxnSpPr>
              <a:stCxn id="65" idx="6"/>
              <a:endCxn id="4" idx="1"/>
            </p:cNvCxnSpPr>
            <p:nvPr/>
          </p:nvCxnSpPr>
          <p:spPr>
            <a:xfrm flipV="1">
              <a:off x="997947" y="2132856"/>
              <a:ext cx="633556" cy="373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5" idx="6"/>
              <a:endCxn id="49" idx="1"/>
            </p:cNvCxnSpPr>
            <p:nvPr/>
          </p:nvCxnSpPr>
          <p:spPr>
            <a:xfrm>
              <a:off x="997947" y="2506845"/>
              <a:ext cx="633556" cy="48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5F111CDA-5B73-4FFB-9B55-B81C32428623}"/>
              </a:ext>
            </a:extLst>
          </p:cNvPr>
          <p:cNvSpPr txBox="1"/>
          <p:nvPr/>
        </p:nvSpPr>
        <p:spPr>
          <a:xfrm>
            <a:off x="1616988" y="4812013"/>
            <a:ext cx="1261884" cy="523220"/>
          </a:xfrm>
          <a:prstGeom prst="rect">
            <a:avLst/>
          </a:prstGeom>
          <a:noFill/>
        </p:spPr>
        <p:txBody>
          <a:bodyPr wrap="none" rtlCol="0">
            <a:spAutoFit/>
          </a:bodyPr>
          <a:lstStyle/>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交换机</a:t>
            </a:r>
          </a:p>
        </p:txBody>
      </p:sp>
      <p:sp>
        <p:nvSpPr>
          <p:cNvPr id="3" name="文本框 2">
            <a:extLst>
              <a:ext uri="{FF2B5EF4-FFF2-40B4-BE49-F238E27FC236}">
                <a16:creationId xmlns:a16="http://schemas.microsoft.com/office/drawing/2014/main" id="{81446EE5-8DA3-4FB2-A372-C4F7BC4036F6}"/>
              </a:ext>
            </a:extLst>
          </p:cNvPr>
          <p:cNvSpPr txBox="1"/>
          <p:nvPr/>
        </p:nvSpPr>
        <p:spPr>
          <a:xfrm>
            <a:off x="4799856" y="5335233"/>
            <a:ext cx="902811" cy="523220"/>
          </a:xfrm>
          <a:prstGeom prst="rect">
            <a:avLst/>
          </a:prstGeom>
          <a:noFill/>
        </p:spPr>
        <p:txBody>
          <a:bodyPr wrap="none" rtlCol="0">
            <a:spAutoFit/>
          </a:bodyPr>
          <a:lstStyle/>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队列</a:t>
            </a:r>
          </a:p>
        </p:txBody>
      </p:sp>
      <p:sp>
        <p:nvSpPr>
          <p:cNvPr id="8" name="文本框 7">
            <a:extLst>
              <a:ext uri="{FF2B5EF4-FFF2-40B4-BE49-F238E27FC236}">
                <a16:creationId xmlns:a16="http://schemas.microsoft.com/office/drawing/2014/main" id="{3E5EB2B4-B812-4790-8A42-D3DAD5FA7108}"/>
              </a:ext>
            </a:extLst>
          </p:cNvPr>
          <p:cNvSpPr txBox="1"/>
          <p:nvPr/>
        </p:nvSpPr>
        <p:spPr>
          <a:xfrm>
            <a:off x="9120336" y="5229200"/>
            <a:ext cx="1261884" cy="523220"/>
          </a:xfrm>
          <a:prstGeom prst="rect">
            <a:avLst/>
          </a:prstGeom>
          <a:noFill/>
        </p:spPr>
        <p:txBody>
          <a:bodyPr wrap="none" rtlCol="0">
            <a:spAutoFit/>
          </a:bodyPr>
          <a:lstStyle/>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交换机</a:t>
            </a:r>
          </a:p>
        </p:txBody>
      </p:sp>
      <p:sp>
        <p:nvSpPr>
          <p:cNvPr id="10" name="文本框 9">
            <a:extLst>
              <a:ext uri="{FF2B5EF4-FFF2-40B4-BE49-F238E27FC236}">
                <a16:creationId xmlns:a16="http://schemas.microsoft.com/office/drawing/2014/main" id="{FB133EA8-2DFF-4A05-9E21-02D6DF57152F}"/>
              </a:ext>
            </a:extLst>
          </p:cNvPr>
          <p:cNvSpPr txBox="1"/>
          <p:nvPr/>
        </p:nvSpPr>
        <p:spPr>
          <a:xfrm>
            <a:off x="1127448" y="1052736"/>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88</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419621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EF6E6-C5AE-4003-82C3-45B63A96DEA8}"/>
              </a:ext>
            </a:extLst>
          </p:cNvPr>
          <p:cNvSpPr>
            <a:spLocks noGrp="1"/>
          </p:cNvSpPr>
          <p:nvPr>
            <p:ph type="title"/>
          </p:nvPr>
        </p:nvSpPr>
        <p:spPr/>
        <p:txBody>
          <a:bodyPr/>
          <a:lstStyle/>
          <a:p>
            <a:r>
              <a:rPr lang="zh-CN" altLang="en-US" dirty="0"/>
              <a:t>建立上面</a:t>
            </a:r>
            <a:r>
              <a:rPr lang="en-US" altLang="zh-CN" dirty="0"/>
              <a:t>3</a:t>
            </a:r>
            <a:r>
              <a:rPr lang="zh-CN" altLang="en-US" dirty="0"/>
              <a:t>个交换机</a:t>
            </a:r>
          </a:p>
        </p:txBody>
      </p:sp>
      <p:pic>
        <p:nvPicPr>
          <p:cNvPr id="4" name="内容占位符 3">
            <a:extLst>
              <a:ext uri="{FF2B5EF4-FFF2-40B4-BE49-F238E27FC236}">
                <a16:creationId xmlns:a16="http://schemas.microsoft.com/office/drawing/2014/main" id="{C6A212B5-CD4A-4347-BA17-892060D10921}"/>
              </a:ext>
            </a:extLst>
          </p:cNvPr>
          <p:cNvPicPr>
            <a:picLocks noGrp="1" noChangeAspect="1"/>
          </p:cNvPicPr>
          <p:nvPr>
            <p:ph idx="1"/>
          </p:nvPr>
        </p:nvPicPr>
        <p:blipFill>
          <a:blip r:embed="rId2"/>
          <a:stretch>
            <a:fillRect/>
          </a:stretch>
        </p:blipFill>
        <p:spPr>
          <a:xfrm>
            <a:off x="1486476" y="2750538"/>
            <a:ext cx="9219048" cy="3104762"/>
          </a:xfrm>
          <a:prstGeom prst="rect">
            <a:avLst/>
          </a:prstGeom>
        </p:spPr>
      </p:pic>
    </p:spTree>
    <p:extLst>
      <p:ext uri="{BB962C8B-B14F-4D97-AF65-F5344CB8AC3E}">
        <p14:creationId xmlns:p14="http://schemas.microsoft.com/office/powerpoint/2010/main" val="1426413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FC7F-85BE-4E6F-ACAB-D4302313F5BF}"/>
              </a:ext>
            </a:extLst>
          </p:cNvPr>
          <p:cNvSpPr>
            <a:spLocks noGrp="1"/>
          </p:cNvSpPr>
          <p:nvPr>
            <p:ph type="title"/>
          </p:nvPr>
        </p:nvSpPr>
        <p:spPr/>
        <p:txBody>
          <a:bodyPr/>
          <a:lstStyle/>
          <a:p>
            <a:r>
              <a:rPr lang="zh-CN" altLang="en-US" dirty="0"/>
              <a:t>绑定交换机和队列</a:t>
            </a:r>
          </a:p>
        </p:txBody>
      </p:sp>
      <p:pic>
        <p:nvPicPr>
          <p:cNvPr id="5" name="图片 4">
            <a:extLst>
              <a:ext uri="{FF2B5EF4-FFF2-40B4-BE49-F238E27FC236}">
                <a16:creationId xmlns:a16="http://schemas.microsoft.com/office/drawing/2014/main" id="{BED91F5D-18CF-492A-A4D8-9D0B7D3FD3B7}"/>
              </a:ext>
            </a:extLst>
          </p:cNvPr>
          <p:cNvPicPr>
            <a:picLocks noChangeAspect="1"/>
          </p:cNvPicPr>
          <p:nvPr/>
        </p:nvPicPr>
        <p:blipFill>
          <a:blip r:embed="rId2"/>
          <a:stretch>
            <a:fillRect/>
          </a:stretch>
        </p:blipFill>
        <p:spPr>
          <a:xfrm>
            <a:off x="5663952" y="1758696"/>
            <a:ext cx="6885714" cy="4619048"/>
          </a:xfrm>
          <a:prstGeom prst="rect">
            <a:avLst/>
          </a:prstGeom>
        </p:spPr>
      </p:pic>
      <p:pic>
        <p:nvPicPr>
          <p:cNvPr id="8" name="图片 7">
            <a:extLst>
              <a:ext uri="{FF2B5EF4-FFF2-40B4-BE49-F238E27FC236}">
                <a16:creationId xmlns:a16="http://schemas.microsoft.com/office/drawing/2014/main" id="{783AC8DF-7F25-400B-A594-C153EBC2DB19}"/>
              </a:ext>
            </a:extLst>
          </p:cNvPr>
          <p:cNvPicPr>
            <a:picLocks noChangeAspect="1"/>
          </p:cNvPicPr>
          <p:nvPr/>
        </p:nvPicPr>
        <p:blipFill>
          <a:blip r:embed="rId3"/>
          <a:stretch>
            <a:fillRect/>
          </a:stretch>
        </p:blipFill>
        <p:spPr>
          <a:xfrm>
            <a:off x="0" y="1863458"/>
            <a:ext cx="5780952" cy="4409524"/>
          </a:xfrm>
          <a:prstGeom prst="rect">
            <a:avLst/>
          </a:prstGeom>
        </p:spPr>
      </p:pic>
    </p:spTree>
    <p:extLst>
      <p:ext uri="{BB962C8B-B14F-4D97-AF65-F5344CB8AC3E}">
        <p14:creationId xmlns:p14="http://schemas.microsoft.com/office/powerpoint/2010/main" val="4089590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99A6A-1004-4288-A745-5600ED0DE32A}"/>
              </a:ext>
            </a:extLst>
          </p:cNvPr>
          <p:cNvSpPr>
            <a:spLocks noGrp="1"/>
          </p:cNvSpPr>
          <p:nvPr>
            <p:ph type="title"/>
          </p:nvPr>
        </p:nvSpPr>
        <p:spPr/>
        <p:txBody>
          <a:bodyPr/>
          <a:lstStyle/>
          <a:p>
            <a:r>
              <a:rPr lang="zh-CN" altLang="en-US" dirty="0"/>
              <a:t>发送消息</a:t>
            </a:r>
          </a:p>
        </p:txBody>
      </p:sp>
      <p:pic>
        <p:nvPicPr>
          <p:cNvPr id="4" name="内容占位符 3">
            <a:extLst>
              <a:ext uri="{FF2B5EF4-FFF2-40B4-BE49-F238E27FC236}">
                <a16:creationId xmlns:a16="http://schemas.microsoft.com/office/drawing/2014/main" id="{6E51A7CA-7602-4389-BAF2-C479A2F4064C}"/>
              </a:ext>
            </a:extLst>
          </p:cNvPr>
          <p:cNvPicPr>
            <a:picLocks noGrp="1" noChangeAspect="1"/>
          </p:cNvPicPr>
          <p:nvPr>
            <p:ph idx="1"/>
          </p:nvPr>
        </p:nvPicPr>
        <p:blipFill>
          <a:blip r:embed="rId2"/>
          <a:stretch>
            <a:fillRect/>
          </a:stretch>
        </p:blipFill>
        <p:spPr>
          <a:xfrm>
            <a:off x="895896" y="1556792"/>
            <a:ext cx="3999130" cy="4525962"/>
          </a:xfrm>
          <a:prstGeom prst="rect">
            <a:avLst/>
          </a:prstGeom>
        </p:spPr>
      </p:pic>
      <p:pic>
        <p:nvPicPr>
          <p:cNvPr id="5" name="图片 4">
            <a:extLst>
              <a:ext uri="{FF2B5EF4-FFF2-40B4-BE49-F238E27FC236}">
                <a16:creationId xmlns:a16="http://schemas.microsoft.com/office/drawing/2014/main" id="{0A0885CD-6228-4957-9E37-FF7ABFF49424}"/>
              </a:ext>
            </a:extLst>
          </p:cNvPr>
          <p:cNvPicPr>
            <a:picLocks noChangeAspect="1"/>
          </p:cNvPicPr>
          <p:nvPr/>
        </p:nvPicPr>
        <p:blipFill>
          <a:blip r:embed="rId3"/>
          <a:stretch>
            <a:fillRect/>
          </a:stretch>
        </p:blipFill>
        <p:spPr>
          <a:xfrm>
            <a:off x="5181321" y="1848600"/>
            <a:ext cx="5352381" cy="4019048"/>
          </a:xfrm>
          <a:prstGeom prst="rect">
            <a:avLst/>
          </a:prstGeom>
        </p:spPr>
      </p:pic>
      <p:sp>
        <p:nvSpPr>
          <p:cNvPr id="6" name="文本框 5">
            <a:extLst>
              <a:ext uri="{FF2B5EF4-FFF2-40B4-BE49-F238E27FC236}">
                <a16:creationId xmlns:a16="http://schemas.microsoft.com/office/drawing/2014/main" id="{15CF7F61-68D8-4A0B-9501-CB4B13C22EAB}"/>
              </a:ext>
            </a:extLst>
          </p:cNvPr>
          <p:cNvSpPr txBox="1"/>
          <p:nvPr/>
        </p:nvSpPr>
        <p:spPr>
          <a:xfrm>
            <a:off x="1127448" y="1052736"/>
            <a:ext cx="4134465" cy="523220"/>
          </a:xfrm>
          <a:prstGeom prst="rect">
            <a:avLst/>
          </a:prstGeom>
          <a:noFill/>
        </p:spPr>
        <p:txBody>
          <a:bodyPr wrap="none" rtlCol="0">
            <a:spAutoFit/>
          </a:bodyPr>
          <a:lstStyle/>
          <a:p>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选择一个交换机发送消息</a:t>
            </a:r>
          </a:p>
        </p:txBody>
      </p:sp>
    </p:spTree>
    <p:extLst>
      <p:ext uri="{BB962C8B-B14F-4D97-AF65-F5344CB8AC3E}">
        <p14:creationId xmlns:p14="http://schemas.microsoft.com/office/powerpoint/2010/main" val="2534776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92524-F7A1-45A1-A22D-59F71AB9264C}"/>
              </a:ext>
            </a:extLst>
          </p:cNvPr>
          <p:cNvSpPr>
            <a:spLocks noGrp="1"/>
          </p:cNvSpPr>
          <p:nvPr>
            <p:ph type="title"/>
          </p:nvPr>
        </p:nvSpPr>
        <p:spPr/>
        <p:txBody>
          <a:bodyPr/>
          <a:lstStyle/>
          <a:p>
            <a:r>
              <a:rPr lang="zh-CN" altLang="en-US" dirty="0"/>
              <a:t>添加消息上面</a:t>
            </a:r>
            <a:r>
              <a:rPr lang="en-US" altLang="zh-CN" dirty="0"/>
              <a:t>4</a:t>
            </a:r>
            <a:r>
              <a:rPr lang="zh-CN" altLang="en-US" dirty="0"/>
              <a:t>个消息队列</a:t>
            </a:r>
          </a:p>
        </p:txBody>
      </p:sp>
      <p:pic>
        <p:nvPicPr>
          <p:cNvPr id="4" name="内容占位符 3">
            <a:extLst>
              <a:ext uri="{FF2B5EF4-FFF2-40B4-BE49-F238E27FC236}">
                <a16:creationId xmlns:a16="http://schemas.microsoft.com/office/drawing/2014/main" id="{E2ED6234-6303-474C-9D39-7E6663B0F833}"/>
              </a:ext>
            </a:extLst>
          </p:cNvPr>
          <p:cNvPicPr>
            <a:picLocks noGrp="1" noChangeAspect="1"/>
          </p:cNvPicPr>
          <p:nvPr>
            <p:ph idx="1"/>
          </p:nvPr>
        </p:nvPicPr>
        <p:blipFill>
          <a:blip r:embed="rId2"/>
          <a:stretch>
            <a:fillRect/>
          </a:stretch>
        </p:blipFill>
        <p:spPr>
          <a:xfrm>
            <a:off x="609600" y="2796577"/>
            <a:ext cx="10972800" cy="3012683"/>
          </a:xfrm>
          <a:prstGeom prst="rect">
            <a:avLst/>
          </a:prstGeom>
        </p:spPr>
      </p:pic>
    </p:spTree>
    <p:extLst>
      <p:ext uri="{BB962C8B-B14F-4D97-AF65-F5344CB8AC3E}">
        <p14:creationId xmlns:p14="http://schemas.microsoft.com/office/powerpoint/2010/main" val="221207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265904" y="1196752"/>
            <a:ext cx="7488832" cy="4753778"/>
            <a:chOff x="2284678" y="980728"/>
            <a:chExt cx="7488832" cy="4753778"/>
          </a:xfrm>
        </p:grpSpPr>
        <p:cxnSp>
          <p:nvCxnSpPr>
            <p:cNvPr id="45" name="直接箭头连接符 44"/>
            <p:cNvCxnSpPr/>
            <p:nvPr/>
          </p:nvCxnSpPr>
          <p:spPr>
            <a:xfrm>
              <a:off x="6391931" y="4158393"/>
              <a:ext cx="2736" cy="1197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5" idx="2"/>
              <a:endCxn id="31" idx="0"/>
            </p:cNvCxnSpPr>
            <p:nvPr/>
          </p:nvCxnSpPr>
          <p:spPr>
            <a:xfrm>
              <a:off x="2968754" y="4158394"/>
              <a:ext cx="2736" cy="1197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943872" y="1926146"/>
              <a:ext cx="22322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CachingProvider</a:t>
              </a:r>
              <a:endParaRPr lang="zh-CN" altLang="en-US"/>
            </a:p>
          </p:txBody>
        </p:sp>
        <p:sp>
          <p:nvSpPr>
            <p:cNvPr id="9" name="矩形 8"/>
            <p:cNvSpPr/>
            <p:nvPr/>
          </p:nvSpPr>
          <p:spPr>
            <a:xfrm>
              <a:off x="3647728" y="2790242"/>
              <a:ext cx="22322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CacheManager</a:t>
              </a:r>
              <a:endParaRPr lang="zh-CN" altLang="en-US"/>
            </a:p>
          </p:txBody>
        </p:sp>
        <p:sp>
          <p:nvSpPr>
            <p:cNvPr id="10" name="矩形 9"/>
            <p:cNvSpPr/>
            <p:nvPr/>
          </p:nvSpPr>
          <p:spPr>
            <a:xfrm>
              <a:off x="6168008" y="2790242"/>
              <a:ext cx="22322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CacheManager</a:t>
              </a:r>
              <a:endParaRPr lang="zh-CN" altLang="en-US"/>
            </a:p>
          </p:txBody>
        </p:sp>
        <p:cxnSp>
          <p:nvCxnSpPr>
            <p:cNvPr id="12" name="直接箭头连接符 11"/>
            <p:cNvCxnSpPr>
              <a:stCxn id="6" idx="2"/>
              <a:endCxn id="9" idx="0"/>
            </p:cNvCxnSpPr>
            <p:nvPr/>
          </p:nvCxnSpPr>
          <p:spPr>
            <a:xfrm flipH="1">
              <a:off x="4763852" y="2358194"/>
              <a:ext cx="1296144"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2"/>
              <a:endCxn id="10" idx="0"/>
            </p:cNvCxnSpPr>
            <p:nvPr/>
          </p:nvCxnSpPr>
          <p:spPr>
            <a:xfrm>
              <a:off x="6059996" y="2358194"/>
              <a:ext cx="1224136"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284678" y="3726346"/>
              <a:ext cx="1368152"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t>Cache</a:t>
              </a:r>
              <a:endParaRPr lang="zh-CN" altLang="en-US"/>
            </a:p>
          </p:txBody>
        </p:sp>
        <p:sp>
          <p:nvSpPr>
            <p:cNvPr id="16" name="矩形 15"/>
            <p:cNvSpPr/>
            <p:nvPr/>
          </p:nvSpPr>
          <p:spPr>
            <a:xfrm>
              <a:off x="4082327" y="3726346"/>
              <a:ext cx="1368152"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t>Cache</a:t>
              </a:r>
              <a:endParaRPr lang="zh-CN" altLang="en-US"/>
            </a:p>
          </p:txBody>
        </p:sp>
        <p:sp>
          <p:nvSpPr>
            <p:cNvPr id="17" name="矩形 16"/>
            <p:cNvSpPr/>
            <p:nvPr/>
          </p:nvSpPr>
          <p:spPr>
            <a:xfrm>
              <a:off x="5702507" y="3726346"/>
              <a:ext cx="1368152"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t>Cache</a:t>
              </a:r>
              <a:endParaRPr lang="zh-CN" altLang="en-US"/>
            </a:p>
          </p:txBody>
        </p:sp>
        <p:cxnSp>
          <p:nvCxnSpPr>
            <p:cNvPr id="19" name="直接箭头连接符 18"/>
            <p:cNvCxnSpPr>
              <a:stCxn id="9" idx="2"/>
              <a:endCxn id="15" idx="0"/>
            </p:cNvCxnSpPr>
            <p:nvPr/>
          </p:nvCxnSpPr>
          <p:spPr>
            <a:xfrm flipH="1">
              <a:off x="2968754" y="3222290"/>
              <a:ext cx="1795098"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2"/>
              <a:endCxn id="16" idx="0"/>
            </p:cNvCxnSpPr>
            <p:nvPr/>
          </p:nvCxnSpPr>
          <p:spPr>
            <a:xfrm>
              <a:off x="4763852" y="3222290"/>
              <a:ext cx="2551"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9" idx="2"/>
              <a:endCxn id="17" idx="0"/>
            </p:cNvCxnSpPr>
            <p:nvPr/>
          </p:nvCxnSpPr>
          <p:spPr>
            <a:xfrm>
              <a:off x="4763852" y="3222290"/>
              <a:ext cx="1622731"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354135" y="4662450"/>
              <a:ext cx="1234710" cy="3786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Entry&lt;K,V&gt;</a:t>
              </a:r>
              <a:endParaRPr lang="zh-CN" altLang="en-US"/>
            </a:p>
          </p:txBody>
        </p:sp>
        <p:sp>
          <p:nvSpPr>
            <p:cNvPr id="31" name="矩形 30"/>
            <p:cNvSpPr/>
            <p:nvPr/>
          </p:nvSpPr>
          <p:spPr>
            <a:xfrm>
              <a:off x="2354135" y="5355839"/>
              <a:ext cx="1234710" cy="3786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Entry&lt;K,V&gt;</a:t>
              </a:r>
              <a:endParaRPr lang="zh-CN" altLang="en-US"/>
            </a:p>
          </p:txBody>
        </p:sp>
        <p:sp>
          <p:nvSpPr>
            <p:cNvPr id="33" name="矩形 32"/>
            <p:cNvSpPr/>
            <p:nvPr/>
          </p:nvSpPr>
          <p:spPr>
            <a:xfrm>
              <a:off x="5769228" y="4662450"/>
              <a:ext cx="1234710" cy="3786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Entry&lt;K,V&gt;</a:t>
              </a:r>
              <a:endParaRPr lang="zh-CN" altLang="en-US"/>
            </a:p>
          </p:txBody>
        </p:sp>
        <p:sp>
          <p:nvSpPr>
            <p:cNvPr id="34" name="矩形 33"/>
            <p:cNvSpPr/>
            <p:nvPr/>
          </p:nvSpPr>
          <p:spPr>
            <a:xfrm>
              <a:off x="5769228" y="5355839"/>
              <a:ext cx="1234710" cy="3786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Entry&lt;K,V&gt;</a:t>
              </a:r>
              <a:endParaRPr lang="zh-CN" altLang="en-US"/>
            </a:p>
          </p:txBody>
        </p:sp>
        <p:sp>
          <p:nvSpPr>
            <p:cNvPr id="35" name="矩形 34"/>
            <p:cNvSpPr/>
            <p:nvPr/>
          </p:nvSpPr>
          <p:spPr>
            <a:xfrm>
              <a:off x="3897561" y="4662450"/>
              <a:ext cx="972108" cy="37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Expiry </a:t>
              </a:r>
              <a:endParaRPr lang="zh-CN" altLang="en-US"/>
            </a:p>
          </p:txBody>
        </p:sp>
        <p:sp>
          <p:nvSpPr>
            <p:cNvPr id="36" name="矩形 35"/>
            <p:cNvSpPr/>
            <p:nvPr/>
          </p:nvSpPr>
          <p:spPr>
            <a:xfrm>
              <a:off x="3896047" y="5355838"/>
              <a:ext cx="972108" cy="37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Expiry </a:t>
              </a:r>
              <a:endParaRPr lang="zh-CN" altLang="en-US"/>
            </a:p>
          </p:txBody>
        </p:sp>
        <p:cxnSp>
          <p:nvCxnSpPr>
            <p:cNvPr id="38" name="直接箭头连接符 37"/>
            <p:cNvCxnSpPr>
              <a:stCxn id="27" idx="3"/>
              <a:endCxn id="35" idx="1"/>
            </p:cNvCxnSpPr>
            <p:nvPr/>
          </p:nvCxnSpPr>
          <p:spPr>
            <a:xfrm>
              <a:off x="3588845" y="4851784"/>
              <a:ext cx="308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1" idx="3"/>
              <a:endCxn id="36" idx="1"/>
            </p:cNvCxnSpPr>
            <p:nvPr/>
          </p:nvCxnSpPr>
          <p:spPr>
            <a:xfrm flipV="1">
              <a:off x="3588845" y="5545172"/>
              <a:ext cx="3072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303541" y="4662450"/>
              <a:ext cx="972108" cy="37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Expiry </a:t>
              </a:r>
              <a:endParaRPr lang="zh-CN" altLang="en-US"/>
            </a:p>
          </p:txBody>
        </p:sp>
        <p:sp>
          <p:nvSpPr>
            <p:cNvPr id="47" name="矩形 46"/>
            <p:cNvSpPr/>
            <p:nvPr/>
          </p:nvSpPr>
          <p:spPr>
            <a:xfrm>
              <a:off x="7302027" y="5355838"/>
              <a:ext cx="972108" cy="37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Expiry </a:t>
              </a:r>
              <a:endParaRPr lang="zh-CN" altLang="en-US"/>
            </a:p>
          </p:txBody>
        </p:sp>
        <p:cxnSp>
          <p:nvCxnSpPr>
            <p:cNvPr id="48" name="直接箭头连接符 47"/>
            <p:cNvCxnSpPr>
              <a:endCxn id="46" idx="1"/>
            </p:cNvCxnSpPr>
            <p:nvPr/>
          </p:nvCxnSpPr>
          <p:spPr>
            <a:xfrm>
              <a:off x="6994825" y="4851784"/>
              <a:ext cx="308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47" idx="1"/>
            </p:cNvCxnSpPr>
            <p:nvPr/>
          </p:nvCxnSpPr>
          <p:spPr>
            <a:xfrm flipV="1">
              <a:off x="6994825" y="5545172"/>
              <a:ext cx="3072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6096000" y="980728"/>
              <a:ext cx="2160240"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t>Application</a:t>
              </a:r>
              <a:endParaRPr lang="zh-CN" altLang="en-US"/>
            </a:p>
          </p:txBody>
        </p:sp>
        <p:cxnSp>
          <p:nvCxnSpPr>
            <p:cNvPr id="53" name="直接箭头连接符 52"/>
            <p:cNvCxnSpPr>
              <a:stCxn id="51" idx="2"/>
              <a:endCxn id="6" idx="0"/>
            </p:cNvCxnSpPr>
            <p:nvPr/>
          </p:nvCxnSpPr>
          <p:spPr>
            <a:xfrm flipH="1">
              <a:off x="6059996" y="1340768"/>
              <a:ext cx="1116124" cy="585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7541262" y="1926146"/>
              <a:ext cx="22322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CachingProvider</a:t>
              </a:r>
              <a:endParaRPr lang="zh-CN" altLang="en-US"/>
            </a:p>
          </p:txBody>
        </p:sp>
        <p:cxnSp>
          <p:nvCxnSpPr>
            <p:cNvPr id="60" name="直接箭头连接符 59"/>
            <p:cNvCxnSpPr>
              <a:stCxn id="51" idx="2"/>
              <a:endCxn id="57" idx="0"/>
            </p:cNvCxnSpPr>
            <p:nvPr/>
          </p:nvCxnSpPr>
          <p:spPr>
            <a:xfrm>
              <a:off x="7176120" y="1340768"/>
              <a:ext cx="1481266" cy="585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F2230B9F-67F7-4A80-8098-CAB0CBCD49BD}"/>
              </a:ext>
            </a:extLst>
          </p:cNvPr>
          <p:cNvSpPr txBox="1"/>
          <p:nvPr/>
        </p:nvSpPr>
        <p:spPr>
          <a:xfrm>
            <a:off x="6563330" y="3473355"/>
            <a:ext cx="4724370" cy="1477328"/>
          </a:xfrm>
          <a:prstGeom prst="rect">
            <a:avLst/>
          </a:prstGeom>
          <a:noFill/>
        </p:spPr>
        <p:txBody>
          <a:bodyPr wrap="none" rtlCol="0">
            <a:spAutoFit/>
          </a:bodyPr>
          <a:lstStyle/>
          <a:p>
            <a:r>
              <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rPr>
              <a:t>如果需要导入</a:t>
            </a:r>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jsr170</a:t>
            </a:r>
            <a:r>
              <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rPr>
              <a:t>需要导入包</a:t>
            </a:r>
            <a:endPar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&lt;dependency&gt;</a:t>
            </a:r>
          </a:p>
          <a:p>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	&lt;</a:t>
            </a:r>
            <a:r>
              <a:rPr lang="en-US" altLang="zh-CN" b="1" dirty="0" err="1">
                <a:latin typeface="Arial Unicode MS" panose="020B0604020202020204" pitchFamily="34" charset="-122"/>
                <a:ea typeface="Arial Unicode MS" panose="020B0604020202020204" pitchFamily="34" charset="-122"/>
                <a:cs typeface="Arial Unicode MS" panose="020B0604020202020204" pitchFamily="34" charset="-122"/>
              </a:rPr>
              <a:t>groupId</a:t>
            </a:r>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&gt;</a:t>
            </a:r>
            <a:r>
              <a:rPr lang="en-US" altLang="zh-CN" b="1" dirty="0" err="1">
                <a:latin typeface="Arial Unicode MS" panose="020B0604020202020204" pitchFamily="34" charset="-122"/>
                <a:ea typeface="Arial Unicode MS" panose="020B0604020202020204" pitchFamily="34" charset="-122"/>
                <a:cs typeface="Arial Unicode MS" panose="020B0604020202020204" pitchFamily="34" charset="-122"/>
              </a:rPr>
              <a:t>javax.cache</a:t>
            </a:r>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&lt;/</a:t>
            </a:r>
            <a:r>
              <a:rPr lang="en-US" altLang="zh-CN" b="1" dirty="0" err="1">
                <a:latin typeface="Arial Unicode MS" panose="020B0604020202020204" pitchFamily="34" charset="-122"/>
                <a:ea typeface="Arial Unicode MS" panose="020B0604020202020204" pitchFamily="34" charset="-122"/>
                <a:cs typeface="Arial Unicode MS" panose="020B0604020202020204" pitchFamily="34" charset="-122"/>
              </a:rPr>
              <a:t>groupId</a:t>
            </a:r>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&gt;</a:t>
            </a:r>
          </a:p>
          <a:p>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	&lt;</a:t>
            </a:r>
            <a:r>
              <a:rPr lang="en-US" altLang="zh-CN" b="1" dirty="0" err="1">
                <a:latin typeface="Arial Unicode MS" panose="020B0604020202020204" pitchFamily="34" charset="-122"/>
                <a:ea typeface="Arial Unicode MS" panose="020B0604020202020204" pitchFamily="34" charset="-122"/>
                <a:cs typeface="Arial Unicode MS" panose="020B0604020202020204" pitchFamily="34" charset="-122"/>
              </a:rPr>
              <a:t>artifactId</a:t>
            </a:r>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&gt;cache-</a:t>
            </a:r>
            <a:r>
              <a:rPr lang="en-US" altLang="zh-CN" b="1" dirty="0" err="1">
                <a:latin typeface="Arial Unicode MS" panose="020B0604020202020204" pitchFamily="34" charset="-122"/>
                <a:ea typeface="Arial Unicode MS" panose="020B0604020202020204" pitchFamily="34" charset="-122"/>
                <a:cs typeface="Arial Unicode MS" panose="020B0604020202020204" pitchFamily="34" charset="-122"/>
              </a:rPr>
              <a:t>api</a:t>
            </a:r>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&lt;/</a:t>
            </a:r>
            <a:r>
              <a:rPr lang="en-US" altLang="zh-CN" b="1" dirty="0" err="1">
                <a:latin typeface="Arial Unicode MS" panose="020B0604020202020204" pitchFamily="34" charset="-122"/>
                <a:ea typeface="Arial Unicode MS" panose="020B0604020202020204" pitchFamily="34" charset="-122"/>
                <a:cs typeface="Arial Unicode MS" panose="020B0604020202020204" pitchFamily="34" charset="-122"/>
              </a:rPr>
              <a:t>artifactId</a:t>
            </a:r>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&gt;</a:t>
            </a:r>
          </a:p>
          <a:p>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&lt;/dependency&gt;</a:t>
            </a:r>
            <a:endPar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文本框 2">
            <a:extLst>
              <a:ext uri="{FF2B5EF4-FFF2-40B4-BE49-F238E27FC236}">
                <a16:creationId xmlns:a16="http://schemas.microsoft.com/office/drawing/2014/main" id="{9EF1E395-AA18-453A-850C-43CB278996BC}"/>
              </a:ext>
            </a:extLst>
          </p:cNvPr>
          <p:cNvSpPr txBox="1"/>
          <p:nvPr/>
        </p:nvSpPr>
        <p:spPr>
          <a:xfrm>
            <a:off x="299553" y="3419150"/>
            <a:ext cx="1107996" cy="369332"/>
          </a:xfrm>
          <a:prstGeom prst="rect">
            <a:avLst/>
          </a:prstGeom>
          <a:noFill/>
        </p:spPr>
        <p:txBody>
          <a:bodyPr wrap="none" rtlCol="0">
            <a:spAutoFit/>
          </a:bodyPr>
          <a:lstStyle/>
          <a:p>
            <a:r>
              <a:rPr lang="zh-CN" altLang="en-US" b="1" dirty="0">
                <a:highlight>
                  <a:srgbClr val="00FF00"/>
                </a:highlight>
                <a:latin typeface="Arial Unicode MS" panose="020B0604020202020204" pitchFamily="34" charset="-122"/>
                <a:ea typeface="Arial Unicode MS" panose="020B0604020202020204" pitchFamily="34" charset="-122"/>
                <a:cs typeface="Arial Unicode MS" panose="020B0604020202020204" pitchFamily="34" charset="-122"/>
              </a:rPr>
              <a:t>缓存部门</a:t>
            </a:r>
          </a:p>
        </p:txBody>
      </p:sp>
      <p:sp>
        <p:nvSpPr>
          <p:cNvPr id="4" name="文本框 3">
            <a:extLst>
              <a:ext uri="{FF2B5EF4-FFF2-40B4-BE49-F238E27FC236}">
                <a16:creationId xmlns:a16="http://schemas.microsoft.com/office/drawing/2014/main" id="{FB78E927-82F1-41D8-AC53-876A79610E1E}"/>
              </a:ext>
            </a:extLst>
          </p:cNvPr>
          <p:cNvSpPr txBox="1"/>
          <p:nvPr/>
        </p:nvSpPr>
        <p:spPr>
          <a:xfrm>
            <a:off x="1934599" y="3502118"/>
            <a:ext cx="1107996" cy="369332"/>
          </a:xfrm>
          <a:prstGeom prst="rect">
            <a:avLst/>
          </a:prstGeom>
          <a:noFill/>
        </p:spPr>
        <p:txBody>
          <a:bodyPr wrap="none" rtlCol="0">
            <a:spAutoFit/>
          </a:bodyPr>
          <a:lstStyle/>
          <a:p>
            <a:r>
              <a:rPr lang="zh-CN" altLang="en-US" b="1" dirty="0">
                <a:highlight>
                  <a:srgbClr val="00FF00"/>
                </a:highlight>
                <a:latin typeface="Arial Unicode MS" panose="020B0604020202020204" pitchFamily="34" charset="-122"/>
                <a:ea typeface="Arial Unicode MS" panose="020B0604020202020204" pitchFamily="34" charset="-122"/>
                <a:cs typeface="Arial Unicode MS" panose="020B0604020202020204" pitchFamily="34" charset="-122"/>
              </a:rPr>
              <a:t>缓存员工</a:t>
            </a:r>
          </a:p>
        </p:txBody>
      </p:sp>
    </p:spTree>
    <p:extLst>
      <p:ext uri="{BB962C8B-B14F-4D97-AF65-F5344CB8AC3E}">
        <p14:creationId xmlns:p14="http://schemas.microsoft.com/office/powerpoint/2010/main" val="2325728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a:t>
            </a:r>
            <a:r>
              <a:rPr lang="en-US" altLang="zh-CN" dirty="0"/>
              <a:t>RabbitMQ</a:t>
            </a:r>
            <a:r>
              <a:rPr lang="zh-CN" altLang="en-US" dirty="0"/>
              <a:t>整合</a:t>
            </a:r>
          </a:p>
        </p:txBody>
      </p:sp>
      <p:sp>
        <p:nvSpPr>
          <p:cNvPr id="3" name="内容占位符 2"/>
          <p:cNvSpPr>
            <a:spLocks noGrp="1"/>
          </p:cNvSpPr>
          <p:nvPr>
            <p:ph idx="1"/>
          </p:nvPr>
        </p:nvSpPr>
        <p:spPr>
          <a:xfrm>
            <a:off x="609600" y="4495972"/>
            <a:ext cx="10972800" cy="4525963"/>
          </a:xfrm>
        </p:spPr>
        <p:txBody>
          <a:bodyPr>
            <a:normAutofit/>
          </a:bodyPr>
          <a:lstStyle/>
          <a:p>
            <a:pPr marL="514350" indent="-514350">
              <a:buFont typeface="+mj-lt"/>
              <a:buAutoNum type="arabicPeriod"/>
            </a:pPr>
            <a:r>
              <a:rPr lang="zh-CN" altLang="en-US" sz="1600" b="1" dirty="0"/>
              <a:t>引入 </a:t>
            </a:r>
            <a:r>
              <a:rPr lang="en-US" altLang="zh-CN" sz="1600" dirty="0"/>
              <a:t>spring-boot-starter-</a:t>
            </a:r>
            <a:r>
              <a:rPr lang="en-US" altLang="zh-CN" sz="1600" dirty="0" err="1"/>
              <a:t>amqp</a:t>
            </a:r>
            <a:r>
              <a:rPr lang="zh-CN" altLang="en-US" sz="1600" dirty="0"/>
              <a:t>（</a:t>
            </a:r>
            <a:r>
              <a:rPr lang="zh-CN" altLang="en-US" sz="1600" dirty="0">
                <a:highlight>
                  <a:srgbClr val="00FFFF"/>
                </a:highlight>
              </a:rPr>
              <a:t>引入了跟消息相关的整个模块</a:t>
            </a:r>
            <a:r>
              <a:rPr lang="zh-CN" altLang="en-US" sz="1600" dirty="0"/>
              <a:t>）</a:t>
            </a:r>
            <a:endParaRPr lang="en-US" altLang="zh-CN" sz="1600" b="1" dirty="0"/>
          </a:p>
          <a:p>
            <a:pPr marL="514350" indent="-514350">
              <a:buFont typeface="+mj-lt"/>
              <a:buAutoNum type="arabicPeriod"/>
            </a:pPr>
            <a:r>
              <a:rPr lang="en-US" altLang="zh-CN" sz="1600" b="1" dirty="0" err="1"/>
              <a:t>application.yml</a:t>
            </a:r>
            <a:r>
              <a:rPr lang="zh-CN" altLang="en-US" sz="1600" b="1" dirty="0"/>
              <a:t>配置</a:t>
            </a:r>
            <a:endParaRPr lang="en-US" altLang="zh-CN" sz="1600" b="1" dirty="0"/>
          </a:p>
          <a:p>
            <a:pPr marL="0" indent="0">
              <a:buNone/>
            </a:pPr>
            <a:endParaRPr lang="en-US" altLang="zh-CN" b="1" dirty="0"/>
          </a:p>
        </p:txBody>
      </p:sp>
      <p:sp>
        <p:nvSpPr>
          <p:cNvPr id="4" name="文本框 3">
            <a:extLst>
              <a:ext uri="{FF2B5EF4-FFF2-40B4-BE49-F238E27FC236}">
                <a16:creationId xmlns:a16="http://schemas.microsoft.com/office/drawing/2014/main" id="{DBBE3CA7-1941-4567-A4DB-0436C8A189D9}"/>
              </a:ext>
            </a:extLst>
          </p:cNvPr>
          <p:cNvSpPr txBox="1"/>
          <p:nvPr/>
        </p:nvSpPr>
        <p:spPr>
          <a:xfrm>
            <a:off x="767408" y="1268760"/>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89</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文本框 4">
            <a:extLst>
              <a:ext uri="{FF2B5EF4-FFF2-40B4-BE49-F238E27FC236}">
                <a16:creationId xmlns:a16="http://schemas.microsoft.com/office/drawing/2014/main" id="{D89DAABB-14D4-47CE-9598-AF6B767F6F4B}"/>
              </a:ext>
            </a:extLst>
          </p:cNvPr>
          <p:cNvSpPr txBox="1"/>
          <p:nvPr/>
        </p:nvSpPr>
        <p:spPr>
          <a:xfrm>
            <a:off x="609600" y="2060848"/>
            <a:ext cx="3978974" cy="954107"/>
          </a:xfrm>
          <a:prstGeom prst="rect">
            <a:avLst/>
          </a:prstGeom>
          <a:noFill/>
        </p:spPr>
        <p:txBody>
          <a:bodyPr wrap="none" rtlCol="0">
            <a:spAutoFit/>
          </a:bodyPr>
          <a:lstStyle/>
          <a:p>
            <a:r>
              <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rPr>
              <a:t>docker</a:t>
            </a:r>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安装</a:t>
            </a:r>
            <a:r>
              <a:rPr lang="en-US" altLang="zh-CN" sz="2800" b="1" dirty="0" err="1">
                <a:latin typeface="Arial Unicode MS" panose="020B0604020202020204" pitchFamily="34" charset="-122"/>
                <a:ea typeface="Arial Unicode MS" panose="020B0604020202020204" pitchFamily="34" charset="-122"/>
                <a:cs typeface="Arial Unicode MS" panose="020B0604020202020204" pitchFamily="34" charset="-122"/>
              </a:rPr>
              <a:t>rabbitmq</a:t>
            </a:r>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9" name="图片 8">
            <a:extLst>
              <a:ext uri="{FF2B5EF4-FFF2-40B4-BE49-F238E27FC236}">
                <a16:creationId xmlns:a16="http://schemas.microsoft.com/office/drawing/2014/main" id="{2A5E999C-8155-4975-8238-8CCB6F870E7F}"/>
              </a:ext>
            </a:extLst>
          </p:cNvPr>
          <p:cNvPicPr>
            <a:picLocks noChangeAspect="1"/>
          </p:cNvPicPr>
          <p:nvPr/>
        </p:nvPicPr>
        <p:blipFill>
          <a:blip r:embed="rId2"/>
          <a:stretch>
            <a:fillRect/>
          </a:stretch>
        </p:blipFill>
        <p:spPr>
          <a:xfrm>
            <a:off x="777677" y="2571902"/>
            <a:ext cx="7561905" cy="1209524"/>
          </a:xfrm>
          <a:prstGeom prst="rect">
            <a:avLst/>
          </a:prstGeom>
        </p:spPr>
      </p:pic>
      <p:sp>
        <p:nvSpPr>
          <p:cNvPr id="11" name="文本框 10">
            <a:extLst>
              <a:ext uri="{FF2B5EF4-FFF2-40B4-BE49-F238E27FC236}">
                <a16:creationId xmlns:a16="http://schemas.microsoft.com/office/drawing/2014/main" id="{49592FC9-BCDF-42B7-B4F6-28C41980CFD7}"/>
              </a:ext>
            </a:extLst>
          </p:cNvPr>
          <p:cNvSpPr txBox="1"/>
          <p:nvPr/>
        </p:nvSpPr>
        <p:spPr>
          <a:xfrm>
            <a:off x="767408" y="4077072"/>
            <a:ext cx="2051652" cy="338554"/>
          </a:xfrm>
          <a:prstGeom prst="rect">
            <a:avLst/>
          </a:prstGeom>
          <a:noFill/>
        </p:spPr>
        <p:txBody>
          <a:bodyPr wrap="none" rtlCol="0">
            <a:spAutoFit/>
          </a:bodyPr>
          <a:lstStyle/>
          <a:p>
            <a:r>
              <a:rPr lang="zh-CN" altLang="en-US" sz="1600" b="1" dirty="0">
                <a:latin typeface="Arial Unicode MS" panose="020B0604020202020204" pitchFamily="34" charset="-122"/>
                <a:ea typeface="Arial Unicode MS" panose="020B0604020202020204" pitchFamily="34" charset="-122"/>
                <a:cs typeface="Arial Unicode MS" panose="020B0604020202020204" pitchFamily="34" charset="-122"/>
              </a:rPr>
              <a:t>引入</a:t>
            </a:r>
            <a:r>
              <a:rPr lang="en-US" altLang="zh-CN" sz="1600" b="1" dirty="0" err="1">
                <a:latin typeface="Arial Unicode MS" panose="020B0604020202020204" pitchFamily="34" charset="-122"/>
                <a:ea typeface="Arial Unicode MS" panose="020B0604020202020204" pitchFamily="34" charset="-122"/>
                <a:cs typeface="Arial Unicode MS" panose="020B0604020202020204" pitchFamily="34" charset="-122"/>
              </a:rPr>
              <a:t>Web,RabbitMQ</a:t>
            </a:r>
            <a:endParaRPr lang="zh-CN" altLang="en-US" sz="16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2" name="图片 11">
            <a:extLst>
              <a:ext uri="{FF2B5EF4-FFF2-40B4-BE49-F238E27FC236}">
                <a16:creationId xmlns:a16="http://schemas.microsoft.com/office/drawing/2014/main" id="{7E315290-8687-4C50-B15B-1A71AE326704}"/>
              </a:ext>
            </a:extLst>
          </p:cNvPr>
          <p:cNvPicPr>
            <a:picLocks noChangeAspect="1"/>
          </p:cNvPicPr>
          <p:nvPr/>
        </p:nvPicPr>
        <p:blipFill>
          <a:blip r:embed="rId3"/>
          <a:stretch>
            <a:fillRect/>
          </a:stretch>
        </p:blipFill>
        <p:spPr>
          <a:xfrm>
            <a:off x="1270515" y="5244416"/>
            <a:ext cx="2657143" cy="1219048"/>
          </a:xfrm>
          <a:prstGeom prst="rect">
            <a:avLst/>
          </a:prstGeom>
        </p:spPr>
      </p:pic>
      <p:sp>
        <p:nvSpPr>
          <p:cNvPr id="7" name="文本框 6">
            <a:extLst>
              <a:ext uri="{FF2B5EF4-FFF2-40B4-BE49-F238E27FC236}">
                <a16:creationId xmlns:a16="http://schemas.microsoft.com/office/drawing/2014/main" id="{2D24E027-EF6A-4402-B3C1-4CE43C73C355}"/>
              </a:ext>
            </a:extLst>
          </p:cNvPr>
          <p:cNvSpPr txBox="1"/>
          <p:nvPr/>
        </p:nvSpPr>
        <p:spPr>
          <a:xfrm>
            <a:off x="4367808" y="2060848"/>
            <a:ext cx="3740126" cy="523220"/>
          </a:xfrm>
          <a:prstGeom prst="rect">
            <a:avLst/>
          </a:prstGeom>
          <a:noFill/>
        </p:spPr>
        <p:txBody>
          <a:bodyPr wrap="none" rtlCol="0">
            <a:spAutoFit/>
          </a:bodyPr>
          <a:lstStyle/>
          <a:p>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注意要选择</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tag</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为</a:t>
            </a:r>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3-management,</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这个带标签</a:t>
            </a:r>
            <a:endPar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latest</a:t>
            </a:r>
            <a:r>
              <a:rPr lang="zh-CN" altLang="en-US" sz="14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的不带标签</a:t>
            </a:r>
          </a:p>
        </p:txBody>
      </p:sp>
      <p:sp>
        <p:nvSpPr>
          <p:cNvPr id="8" name="文本框 7">
            <a:extLst>
              <a:ext uri="{FF2B5EF4-FFF2-40B4-BE49-F238E27FC236}">
                <a16:creationId xmlns:a16="http://schemas.microsoft.com/office/drawing/2014/main" id="{9D99C099-FC3C-4AFC-8B17-094654471315}"/>
              </a:ext>
            </a:extLst>
          </p:cNvPr>
          <p:cNvSpPr txBox="1"/>
          <p:nvPr/>
        </p:nvSpPr>
        <p:spPr>
          <a:xfrm>
            <a:off x="4079776" y="6237312"/>
            <a:ext cx="3057247" cy="523220"/>
          </a:xfrm>
          <a:prstGeom prst="rect">
            <a:avLst/>
          </a:prstGeom>
          <a:noFill/>
        </p:spPr>
        <p:txBody>
          <a:bodyPr wrap="none" rtlCol="0">
            <a:spAutoFit/>
          </a:bodyPr>
          <a:lstStyle/>
          <a:p>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最后一个可以不写</a:t>
            </a:r>
          </a:p>
        </p:txBody>
      </p:sp>
      <p:cxnSp>
        <p:nvCxnSpPr>
          <p:cNvPr id="13" name="直接箭头连接符 12">
            <a:extLst>
              <a:ext uri="{FF2B5EF4-FFF2-40B4-BE49-F238E27FC236}">
                <a16:creationId xmlns:a16="http://schemas.microsoft.com/office/drawing/2014/main" id="{F99CF3A9-BC33-4D68-9522-B75CA45BAE53}"/>
              </a:ext>
            </a:extLst>
          </p:cNvPr>
          <p:cNvCxnSpPr>
            <a:endCxn id="8" idx="1"/>
          </p:cNvCxnSpPr>
          <p:nvPr/>
        </p:nvCxnSpPr>
        <p:spPr>
          <a:xfrm>
            <a:off x="3143672" y="6381328"/>
            <a:ext cx="936104" cy="11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678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a:t>
            </a:r>
            <a:r>
              <a:rPr lang="en-US" altLang="zh-CN" dirty="0"/>
              <a:t>RabbitMQ</a:t>
            </a:r>
            <a:r>
              <a:rPr lang="zh-CN" altLang="en-US" dirty="0"/>
              <a:t>整合</a:t>
            </a:r>
          </a:p>
        </p:txBody>
      </p:sp>
      <p:pic>
        <p:nvPicPr>
          <p:cNvPr id="6" name="图片 5">
            <a:extLst>
              <a:ext uri="{FF2B5EF4-FFF2-40B4-BE49-F238E27FC236}">
                <a16:creationId xmlns:a16="http://schemas.microsoft.com/office/drawing/2014/main" id="{5C0E4918-84EB-4319-A4D2-A1E25D0C492D}"/>
              </a:ext>
            </a:extLst>
          </p:cNvPr>
          <p:cNvPicPr>
            <a:picLocks noChangeAspect="1"/>
          </p:cNvPicPr>
          <p:nvPr/>
        </p:nvPicPr>
        <p:blipFill>
          <a:blip r:embed="rId2"/>
          <a:stretch>
            <a:fillRect/>
          </a:stretch>
        </p:blipFill>
        <p:spPr>
          <a:xfrm>
            <a:off x="911424" y="1857356"/>
            <a:ext cx="9257143" cy="1952381"/>
          </a:xfrm>
          <a:prstGeom prst="rect">
            <a:avLst/>
          </a:prstGeom>
        </p:spPr>
      </p:pic>
    </p:spTree>
    <p:extLst>
      <p:ext uri="{BB962C8B-B14F-4D97-AF65-F5344CB8AC3E}">
        <p14:creationId xmlns:p14="http://schemas.microsoft.com/office/powerpoint/2010/main" val="4089218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9392"/>
            <a:ext cx="10972800" cy="1143000"/>
          </a:xfrm>
        </p:spPr>
        <p:txBody>
          <a:bodyPr/>
          <a:lstStyle/>
          <a:p>
            <a:r>
              <a:rPr lang="zh-CN" altLang="en-US" dirty="0"/>
              <a:t>四、</a:t>
            </a:r>
            <a:r>
              <a:rPr lang="en-US" altLang="zh-CN" dirty="0"/>
              <a:t>RabbitMQ</a:t>
            </a:r>
            <a:r>
              <a:rPr lang="zh-CN" altLang="en-US" dirty="0"/>
              <a:t>整合</a:t>
            </a:r>
          </a:p>
        </p:txBody>
      </p:sp>
      <p:sp>
        <p:nvSpPr>
          <p:cNvPr id="3" name="内容占位符 2"/>
          <p:cNvSpPr>
            <a:spLocks noGrp="1"/>
          </p:cNvSpPr>
          <p:nvPr>
            <p:ph idx="1"/>
          </p:nvPr>
        </p:nvSpPr>
        <p:spPr>
          <a:xfrm>
            <a:off x="335360" y="836712"/>
            <a:ext cx="10972800" cy="4525963"/>
          </a:xfrm>
        </p:spPr>
        <p:txBody>
          <a:bodyPr>
            <a:normAutofit/>
          </a:bodyPr>
          <a:lstStyle/>
          <a:p>
            <a:pPr marL="514350" indent="-514350">
              <a:buFont typeface="+mj-lt"/>
              <a:buAutoNum type="arabicPeriod"/>
            </a:pPr>
            <a:r>
              <a:rPr lang="zh-CN" altLang="en-US" sz="1200" b="1" dirty="0"/>
              <a:t>测试</a:t>
            </a:r>
            <a:r>
              <a:rPr lang="en-US" altLang="zh-CN" sz="1200" b="1" dirty="0"/>
              <a:t>RabbitMQ</a:t>
            </a:r>
          </a:p>
          <a:p>
            <a:pPr marL="914400" lvl="1" indent="-514350">
              <a:buFont typeface="+mj-lt"/>
              <a:buAutoNum type="arabicPeriod"/>
            </a:pPr>
            <a:r>
              <a:rPr lang="en-US" altLang="zh-CN" sz="1200" b="1" dirty="0" err="1"/>
              <a:t>AmqpAdmin</a:t>
            </a:r>
            <a:r>
              <a:rPr lang="zh-CN" altLang="en-US" sz="1200" b="1" dirty="0"/>
              <a:t>：管理组件</a:t>
            </a:r>
            <a:endParaRPr lang="en-US" altLang="zh-CN" sz="1200" b="1" dirty="0"/>
          </a:p>
          <a:p>
            <a:pPr marL="914400" lvl="1" indent="-514350">
              <a:buFont typeface="+mj-lt"/>
              <a:buAutoNum type="arabicPeriod"/>
            </a:pPr>
            <a:r>
              <a:rPr lang="en-US" altLang="zh-CN" sz="1200" b="1" dirty="0" err="1"/>
              <a:t>RabbitTemplate</a:t>
            </a:r>
            <a:r>
              <a:rPr lang="zh-CN" altLang="en-US" sz="1200" b="1" dirty="0"/>
              <a:t>：消息发送处理组件</a:t>
            </a:r>
            <a:endParaRPr lang="en-US" altLang="zh-CN" sz="1200" b="1" dirty="0"/>
          </a:p>
          <a:p>
            <a:pPr marL="514350" indent="-514350">
              <a:buFont typeface="+mj-lt"/>
              <a:buAutoNum type="arabicPeriod"/>
            </a:pPr>
            <a:endParaRPr lang="en-US" altLang="zh-CN" b="1" dirty="0"/>
          </a:p>
        </p:txBody>
      </p:sp>
      <p:pic>
        <p:nvPicPr>
          <p:cNvPr id="4" name="图片 3">
            <a:extLst>
              <a:ext uri="{FF2B5EF4-FFF2-40B4-BE49-F238E27FC236}">
                <a16:creationId xmlns:a16="http://schemas.microsoft.com/office/drawing/2014/main" id="{6213830E-5A1B-484A-BA1F-AD46623BF7CE}"/>
              </a:ext>
            </a:extLst>
          </p:cNvPr>
          <p:cNvPicPr>
            <a:picLocks noChangeAspect="1"/>
          </p:cNvPicPr>
          <p:nvPr/>
        </p:nvPicPr>
        <p:blipFill>
          <a:blip r:embed="rId2"/>
          <a:stretch>
            <a:fillRect/>
          </a:stretch>
        </p:blipFill>
        <p:spPr>
          <a:xfrm>
            <a:off x="4072867" y="836712"/>
            <a:ext cx="7535826" cy="5594063"/>
          </a:xfrm>
          <a:prstGeom prst="rect">
            <a:avLst/>
          </a:prstGeom>
        </p:spPr>
      </p:pic>
    </p:spTree>
    <p:extLst>
      <p:ext uri="{BB962C8B-B14F-4D97-AF65-F5344CB8AC3E}">
        <p14:creationId xmlns:p14="http://schemas.microsoft.com/office/powerpoint/2010/main" val="1965592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9C34D-4773-4016-8821-14AB865172F8}"/>
              </a:ext>
            </a:extLst>
          </p:cNvPr>
          <p:cNvSpPr>
            <a:spLocks noGrp="1"/>
          </p:cNvSpPr>
          <p:nvPr>
            <p:ph type="title"/>
          </p:nvPr>
        </p:nvSpPr>
        <p:spPr>
          <a:xfrm>
            <a:off x="695400" y="429169"/>
            <a:ext cx="10972800" cy="1143000"/>
          </a:xfrm>
        </p:spPr>
        <p:txBody>
          <a:bodyPr>
            <a:normAutofit/>
          </a:bodyPr>
          <a:lstStyle/>
          <a:p>
            <a:r>
              <a:rPr lang="zh-CN" altLang="en-US" sz="2200" dirty="0"/>
              <a:t>如何用</a:t>
            </a:r>
            <a:r>
              <a:rPr lang="en-US" altLang="zh-CN" sz="2200" dirty="0"/>
              <a:t>json</a:t>
            </a:r>
            <a:r>
              <a:rPr lang="zh-CN" altLang="en-US" sz="2200" dirty="0"/>
              <a:t>的格式将数据发送出去</a:t>
            </a:r>
            <a:r>
              <a:rPr lang="en-US" altLang="zh-CN" sz="2200" dirty="0"/>
              <a:t>(</a:t>
            </a:r>
            <a:r>
              <a:rPr lang="zh-CN" altLang="en-US" sz="2200" dirty="0">
                <a:highlight>
                  <a:srgbClr val="00FFFF"/>
                </a:highlight>
              </a:rPr>
              <a:t>只需要注册一个</a:t>
            </a:r>
            <a:r>
              <a:rPr lang="en-US" altLang="zh-CN" sz="2200" dirty="0" err="1">
                <a:highlight>
                  <a:srgbClr val="00FFFF"/>
                </a:highlight>
              </a:rPr>
              <a:t>MessageConverter</a:t>
            </a:r>
            <a:r>
              <a:rPr lang="en-US" altLang="zh-CN" sz="2800" dirty="0"/>
              <a:t>)</a:t>
            </a:r>
            <a:endParaRPr lang="zh-CN" altLang="en-US" sz="2800" dirty="0"/>
          </a:p>
        </p:txBody>
      </p:sp>
      <p:sp>
        <p:nvSpPr>
          <p:cNvPr id="3" name="内容占位符 2">
            <a:extLst>
              <a:ext uri="{FF2B5EF4-FFF2-40B4-BE49-F238E27FC236}">
                <a16:creationId xmlns:a16="http://schemas.microsoft.com/office/drawing/2014/main" id="{CC86BBFE-2CAB-444E-BC94-92DC24E8D9C4}"/>
              </a:ext>
            </a:extLst>
          </p:cNvPr>
          <p:cNvSpPr>
            <a:spLocks noGrp="1"/>
          </p:cNvSpPr>
          <p:nvPr>
            <p:ph idx="1"/>
          </p:nvPr>
        </p:nvSpPr>
        <p:spPr>
          <a:xfrm>
            <a:off x="526650" y="2060848"/>
            <a:ext cx="10972800" cy="4525963"/>
          </a:xfrm>
        </p:spPr>
        <p:txBody>
          <a:bodyPr/>
          <a:lstStyle/>
          <a:p>
            <a:pPr marL="0" indent="0">
              <a:buNone/>
            </a:pPr>
            <a:r>
              <a:rPr lang="zh-CN" altLang="en-US" dirty="0"/>
              <a:t>为什么使用的是</a:t>
            </a:r>
            <a:r>
              <a:rPr lang="en-US" altLang="zh-CN" dirty="0" err="1"/>
              <a:t>jdk</a:t>
            </a:r>
            <a:r>
              <a:rPr lang="zh-CN" altLang="en-US" dirty="0"/>
              <a:t>序列化</a:t>
            </a: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34C36B9D-0DC4-4D1B-A968-91FEF9798E3F}"/>
              </a:ext>
            </a:extLst>
          </p:cNvPr>
          <p:cNvPicPr>
            <a:picLocks noChangeAspect="1"/>
          </p:cNvPicPr>
          <p:nvPr/>
        </p:nvPicPr>
        <p:blipFill>
          <a:blip r:embed="rId2"/>
          <a:stretch>
            <a:fillRect/>
          </a:stretch>
        </p:blipFill>
        <p:spPr>
          <a:xfrm>
            <a:off x="335360" y="2502420"/>
            <a:ext cx="10076190" cy="866667"/>
          </a:xfrm>
          <a:prstGeom prst="rect">
            <a:avLst/>
          </a:prstGeom>
        </p:spPr>
      </p:pic>
      <p:sp>
        <p:nvSpPr>
          <p:cNvPr id="6" name="文本框 5">
            <a:extLst>
              <a:ext uri="{FF2B5EF4-FFF2-40B4-BE49-F238E27FC236}">
                <a16:creationId xmlns:a16="http://schemas.microsoft.com/office/drawing/2014/main" id="{4D7BF1F9-D485-4AE0-8806-DFBCFF66807D}"/>
              </a:ext>
            </a:extLst>
          </p:cNvPr>
          <p:cNvSpPr txBox="1"/>
          <p:nvPr/>
        </p:nvSpPr>
        <p:spPr>
          <a:xfrm>
            <a:off x="526650" y="3372851"/>
            <a:ext cx="4390946" cy="338554"/>
          </a:xfrm>
          <a:prstGeom prst="rect">
            <a:avLst/>
          </a:prstGeom>
          <a:noFill/>
        </p:spPr>
        <p:txBody>
          <a:bodyPr wrap="none" rtlCol="0">
            <a:spAutoFit/>
          </a:bodyPr>
          <a:lstStyle/>
          <a:p>
            <a:r>
              <a:rPr lang="zh-CN" altLang="en-US" sz="1600" b="1" dirty="0">
                <a:latin typeface="Arial Unicode MS" panose="020B0604020202020204" pitchFamily="34" charset="-122"/>
                <a:ea typeface="Arial Unicode MS" panose="020B0604020202020204" pitchFamily="34" charset="-122"/>
                <a:cs typeface="Arial Unicode MS" panose="020B0604020202020204" pitchFamily="34" charset="-122"/>
              </a:rPr>
              <a:t>在容器中注入一个</a:t>
            </a:r>
            <a:r>
              <a:rPr lang="en-US" altLang="zh-CN" sz="1600" b="1" dirty="0" err="1">
                <a:latin typeface="Arial Unicode MS" panose="020B0604020202020204" pitchFamily="34" charset="-122"/>
                <a:ea typeface="Arial Unicode MS" panose="020B0604020202020204" pitchFamily="34" charset="-122"/>
                <a:cs typeface="Arial Unicode MS" panose="020B0604020202020204" pitchFamily="34" charset="-122"/>
              </a:rPr>
              <a:t>MessageConverter</a:t>
            </a:r>
            <a:r>
              <a:rPr lang="zh-CN" altLang="en-US" sz="1600" b="1" dirty="0">
                <a:latin typeface="Arial Unicode MS" panose="020B0604020202020204" pitchFamily="34" charset="-122"/>
                <a:ea typeface="Arial Unicode MS" panose="020B0604020202020204" pitchFamily="34" charset="-122"/>
                <a:cs typeface="Arial Unicode MS" panose="020B0604020202020204" pitchFamily="34" charset="-122"/>
              </a:rPr>
              <a:t>的</a:t>
            </a:r>
            <a:r>
              <a:rPr lang="en-US" altLang="zh-CN" sz="1600" b="1" dirty="0">
                <a:latin typeface="Arial Unicode MS" panose="020B0604020202020204" pitchFamily="34" charset="-122"/>
                <a:ea typeface="Arial Unicode MS" panose="020B0604020202020204" pitchFamily="34" charset="-122"/>
                <a:cs typeface="Arial Unicode MS" panose="020B0604020202020204" pitchFamily="34" charset="-122"/>
              </a:rPr>
              <a:t>bean</a:t>
            </a:r>
            <a:endParaRPr lang="zh-CN" altLang="en-US" sz="16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 name="图片 7">
            <a:extLst>
              <a:ext uri="{FF2B5EF4-FFF2-40B4-BE49-F238E27FC236}">
                <a16:creationId xmlns:a16="http://schemas.microsoft.com/office/drawing/2014/main" id="{0BBBF62A-9ADD-4BC5-927A-F72FA90F5385}"/>
              </a:ext>
            </a:extLst>
          </p:cNvPr>
          <p:cNvPicPr>
            <a:picLocks noChangeAspect="1"/>
          </p:cNvPicPr>
          <p:nvPr/>
        </p:nvPicPr>
        <p:blipFill>
          <a:blip r:embed="rId3"/>
          <a:stretch>
            <a:fillRect/>
          </a:stretch>
        </p:blipFill>
        <p:spPr>
          <a:xfrm>
            <a:off x="191344" y="3711405"/>
            <a:ext cx="12192000" cy="4000797"/>
          </a:xfrm>
          <a:prstGeom prst="rect">
            <a:avLst/>
          </a:prstGeom>
        </p:spPr>
      </p:pic>
      <p:pic>
        <p:nvPicPr>
          <p:cNvPr id="9" name="图片 8">
            <a:extLst>
              <a:ext uri="{FF2B5EF4-FFF2-40B4-BE49-F238E27FC236}">
                <a16:creationId xmlns:a16="http://schemas.microsoft.com/office/drawing/2014/main" id="{F581AAEC-B9E2-43BB-A6BB-1FEA863C1925}"/>
              </a:ext>
            </a:extLst>
          </p:cNvPr>
          <p:cNvPicPr>
            <a:picLocks noChangeAspect="1"/>
          </p:cNvPicPr>
          <p:nvPr/>
        </p:nvPicPr>
        <p:blipFill>
          <a:blip r:embed="rId4"/>
          <a:stretch>
            <a:fillRect/>
          </a:stretch>
        </p:blipFill>
        <p:spPr>
          <a:xfrm>
            <a:off x="4655840" y="1320006"/>
            <a:ext cx="7447619" cy="1142857"/>
          </a:xfrm>
          <a:prstGeom prst="rect">
            <a:avLst/>
          </a:prstGeom>
        </p:spPr>
      </p:pic>
      <p:cxnSp>
        <p:nvCxnSpPr>
          <p:cNvPr id="11" name="直接箭头连接符 10">
            <a:extLst>
              <a:ext uri="{FF2B5EF4-FFF2-40B4-BE49-F238E27FC236}">
                <a16:creationId xmlns:a16="http://schemas.microsoft.com/office/drawing/2014/main" id="{B6E58BF9-BCB5-4971-B9D9-B2372B0C3959}"/>
              </a:ext>
            </a:extLst>
          </p:cNvPr>
          <p:cNvCxnSpPr/>
          <p:nvPr/>
        </p:nvCxnSpPr>
        <p:spPr>
          <a:xfrm flipV="1">
            <a:off x="4727848" y="2289404"/>
            <a:ext cx="1944216" cy="1252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9993A1E-1D99-4CEF-AAC0-415A4973AA0C}"/>
              </a:ext>
            </a:extLst>
          </p:cNvPr>
          <p:cNvCxnSpPr/>
          <p:nvPr/>
        </p:nvCxnSpPr>
        <p:spPr>
          <a:xfrm flipH="1">
            <a:off x="2783632" y="1268760"/>
            <a:ext cx="288032"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200F096F-84DB-43EA-B132-ACFE2C7C293B}"/>
              </a:ext>
            </a:extLst>
          </p:cNvPr>
          <p:cNvCxnSpPr/>
          <p:nvPr/>
        </p:nvCxnSpPr>
        <p:spPr>
          <a:xfrm>
            <a:off x="2207568" y="2564904"/>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D26D8BD-CEC7-4565-827D-FB57B591D013}"/>
              </a:ext>
            </a:extLst>
          </p:cNvPr>
          <p:cNvCxnSpPr/>
          <p:nvPr/>
        </p:nvCxnSpPr>
        <p:spPr>
          <a:xfrm>
            <a:off x="2207568" y="3108795"/>
            <a:ext cx="0" cy="24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3C41329-507C-4FD9-B09B-40948AA9491A}"/>
              </a:ext>
            </a:extLst>
          </p:cNvPr>
          <p:cNvSpPr txBox="1"/>
          <p:nvPr/>
        </p:nvSpPr>
        <p:spPr>
          <a:xfrm>
            <a:off x="4989604" y="3111742"/>
            <a:ext cx="492443" cy="276999"/>
          </a:xfrm>
          <a:prstGeom prst="rect">
            <a:avLst/>
          </a:prstGeom>
          <a:noFill/>
        </p:spPr>
        <p:txBody>
          <a:bodyPr wrap="none" rtlCol="0">
            <a:spAutoFit/>
          </a:bodyPr>
          <a:lstStyle/>
          <a:p>
            <a:r>
              <a:rPr lang="zh-CN" altLang="en-US" sz="12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原因</a:t>
            </a:r>
          </a:p>
        </p:txBody>
      </p:sp>
    </p:spTree>
    <p:extLst>
      <p:ext uri="{BB962C8B-B14F-4D97-AF65-F5344CB8AC3E}">
        <p14:creationId xmlns:p14="http://schemas.microsoft.com/office/powerpoint/2010/main" val="2294267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9ECD7-84B5-43E4-B128-CB3F307F5C20}"/>
              </a:ext>
            </a:extLst>
          </p:cNvPr>
          <p:cNvSpPr>
            <a:spLocks noGrp="1"/>
          </p:cNvSpPr>
          <p:nvPr>
            <p:ph type="title"/>
          </p:nvPr>
        </p:nvSpPr>
        <p:spPr>
          <a:xfrm>
            <a:off x="573782" y="428850"/>
            <a:ext cx="10972800" cy="1143000"/>
          </a:xfrm>
        </p:spPr>
        <p:txBody>
          <a:bodyPr/>
          <a:lstStyle/>
          <a:p>
            <a:r>
              <a:rPr lang="zh-CN" altLang="en-US" dirty="0"/>
              <a:t>监听消息队列</a:t>
            </a:r>
          </a:p>
        </p:txBody>
      </p:sp>
      <p:sp>
        <p:nvSpPr>
          <p:cNvPr id="4" name="文本框 3">
            <a:extLst>
              <a:ext uri="{FF2B5EF4-FFF2-40B4-BE49-F238E27FC236}">
                <a16:creationId xmlns:a16="http://schemas.microsoft.com/office/drawing/2014/main" id="{B551096A-F2C2-44BE-B6F5-CA03DAFE3484}"/>
              </a:ext>
            </a:extLst>
          </p:cNvPr>
          <p:cNvSpPr txBox="1"/>
          <p:nvPr/>
        </p:nvSpPr>
        <p:spPr>
          <a:xfrm>
            <a:off x="5638800" y="2971800"/>
            <a:ext cx="914400" cy="914400"/>
          </a:xfrm>
          <a:prstGeom prst="rect">
            <a:avLst/>
          </a:prstGeom>
          <a:noFill/>
        </p:spPr>
        <p:txBody>
          <a:bodyPr wrap="square" rtlCol="0">
            <a:spAutoFit/>
          </a:bodyPr>
          <a:lstStyle/>
          <a:p>
            <a:endPar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文本框 4">
            <a:extLst>
              <a:ext uri="{FF2B5EF4-FFF2-40B4-BE49-F238E27FC236}">
                <a16:creationId xmlns:a16="http://schemas.microsoft.com/office/drawing/2014/main" id="{E9E81A6C-A94C-4F04-BDFF-856ED668BB2B}"/>
              </a:ext>
            </a:extLst>
          </p:cNvPr>
          <p:cNvSpPr txBox="1"/>
          <p:nvPr/>
        </p:nvSpPr>
        <p:spPr>
          <a:xfrm>
            <a:off x="551384" y="1052736"/>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90</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0" name="图片 9">
            <a:extLst>
              <a:ext uri="{FF2B5EF4-FFF2-40B4-BE49-F238E27FC236}">
                <a16:creationId xmlns:a16="http://schemas.microsoft.com/office/drawing/2014/main" id="{1B0F08C6-6BBA-43F6-9718-C9C470A98D77}"/>
              </a:ext>
            </a:extLst>
          </p:cNvPr>
          <p:cNvPicPr>
            <a:picLocks noChangeAspect="1"/>
          </p:cNvPicPr>
          <p:nvPr/>
        </p:nvPicPr>
        <p:blipFill>
          <a:blip r:embed="rId2"/>
          <a:stretch>
            <a:fillRect/>
          </a:stretch>
        </p:blipFill>
        <p:spPr>
          <a:xfrm>
            <a:off x="2639616" y="4889701"/>
            <a:ext cx="9380952" cy="1733333"/>
          </a:xfrm>
          <a:prstGeom prst="rect">
            <a:avLst/>
          </a:prstGeom>
        </p:spPr>
      </p:pic>
      <p:pic>
        <p:nvPicPr>
          <p:cNvPr id="11" name="图片 10">
            <a:extLst>
              <a:ext uri="{FF2B5EF4-FFF2-40B4-BE49-F238E27FC236}">
                <a16:creationId xmlns:a16="http://schemas.microsoft.com/office/drawing/2014/main" id="{9D967976-DA20-4330-97C8-565CB190148E}"/>
              </a:ext>
            </a:extLst>
          </p:cNvPr>
          <p:cNvPicPr>
            <a:picLocks noChangeAspect="1"/>
          </p:cNvPicPr>
          <p:nvPr/>
        </p:nvPicPr>
        <p:blipFill>
          <a:blip r:embed="rId3"/>
          <a:stretch>
            <a:fillRect/>
          </a:stretch>
        </p:blipFill>
        <p:spPr>
          <a:xfrm>
            <a:off x="2555977" y="1284258"/>
            <a:ext cx="7571428" cy="3600000"/>
          </a:xfrm>
          <a:prstGeom prst="rect">
            <a:avLst/>
          </a:prstGeom>
        </p:spPr>
      </p:pic>
      <p:sp>
        <p:nvSpPr>
          <p:cNvPr id="3" name="文本框 2">
            <a:extLst>
              <a:ext uri="{FF2B5EF4-FFF2-40B4-BE49-F238E27FC236}">
                <a16:creationId xmlns:a16="http://schemas.microsoft.com/office/drawing/2014/main" id="{18095467-7DD2-42E4-97FD-7EC311FB2725}"/>
              </a:ext>
            </a:extLst>
          </p:cNvPr>
          <p:cNvSpPr txBox="1"/>
          <p:nvPr/>
        </p:nvSpPr>
        <p:spPr>
          <a:xfrm>
            <a:off x="551384" y="2132856"/>
            <a:ext cx="1980029" cy="1815882"/>
          </a:xfrm>
          <a:prstGeom prst="rect">
            <a:avLst/>
          </a:prstGeom>
          <a:noFill/>
        </p:spPr>
        <p:txBody>
          <a:bodyPr wrap="none" rtlCol="0">
            <a:spAutoFit/>
          </a:bodyPr>
          <a:lstStyle/>
          <a:p>
            <a:r>
              <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主程序监听</a:t>
            </a:r>
            <a:endPar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消息，测试</a:t>
            </a:r>
            <a:endPar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案例发送消</a:t>
            </a:r>
            <a:endPar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息</a:t>
            </a:r>
          </a:p>
        </p:txBody>
      </p:sp>
    </p:spTree>
    <p:extLst>
      <p:ext uri="{BB962C8B-B14F-4D97-AF65-F5344CB8AC3E}">
        <p14:creationId xmlns:p14="http://schemas.microsoft.com/office/powerpoint/2010/main" val="258115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78BA4-37C3-47B0-9993-E4AFC143DB14}"/>
              </a:ext>
            </a:extLst>
          </p:cNvPr>
          <p:cNvSpPr>
            <a:spLocks noGrp="1"/>
          </p:cNvSpPr>
          <p:nvPr>
            <p:ph type="title"/>
          </p:nvPr>
        </p:nvSpPr>
        <p:spPr/>
        <p:txBody>
          <a:bodyPr/>
          <a:lstStyle/>
          <a:p>
            <a:r>
              <a:rPr lang="en-US" altLang="zh-CN" dirty="0" err="1"/>
              <a:t>Amqp</a:t>
            </a:r>
            <a:r>
              <a:rPr lang="zh-CN" altLang="en-US" dirty="0"/>
              <a:t>管理（程序中如何创建</a:t>
            </a:r>
            <a:r>
              <a:rPr lang="en-US" altLang="zh-CN" dirty="0"/>
              <a:t>exchange</a:t>
            </a:r>
            <a:r>
              <a:rPr lang="zh-CN" altLang="en-US" dirty="0"/>
              <a:t>和</a:t>
            </a:r>
            <a:r>
              <a:rPr lang="en-US" altLang="zh-CN" dirty="0"/>
              <a:t>queue</a:t>
            </a:r>
            <a:r>
              <a:rPr lang="zh-CN" altLang="en-US" dirty="0"/>
              <a:t>）</a:t>
            </a:r>
          </a:p>
        </p:txBody>
      </p:sp>
      <p:pic>
        <p:nvPicPr>
          <p:cNvPr id="4" name="内容占位符 3">
            <a:extLst>
              <a:ext uri="{FF2B5EF4-FFF2-40B4-BE49-F238E27FC236}">
                <a16:creationId xmlns:a16="http://schemas.microsoft.com/office/drawing/2014/main" id="{1DABB3E9-9A0E-4DF8-8546-989A0DFA9135}"/>
              </a:ext>
            </a:extLst>
          </p:cNvPr>
          <p:cNvPicPr>
            <a:picLocks noGrp="1" noChangeAspect="1"/>
          </p:cNvPicPr>
          <p:nvPr>
            <p:ph idx="1"/>
          </p:nvPr>
        </p:nvPicPr>
        <p:blipFill>
          <a:blip r:embed="rId2"/>
          <a:stretch>
            <a:fillRect/>
          </a:stretch>
        </p:blipFill>
        <p:spPr>
          <a:xfrm>
            <a:off x="609600" y="1556792"/>
            <a:ext cx="8114286" cy="1161905"/>
          </a:xfrm>
          <a:prstGeom prst="rect">
            <a:avLst/>
          </a:prstGeom>
        </p:spPr>
      </p:pic>
      <p:pic>
        <p:nvPicPr>
          <p:cNvPr id="5" name="图片 4">
            <a:extLst>
              <a:ext uri="{FF2B5EF4-FFF2-40B4-BE49-F238E27FC236}">
                <a16:creationId xmlns:a16="http://schemas.microsoft.com/office/drawing/2014/main" id="{91AA1D74-5072-4F5E-AC7E-0D7DBA47ED4C}"/>
              </a:ext>
            </a:extLst>
          </p:cNvPr>
          <p:cNvPicPr>
            <a:picLocks noChangeAspect="1"/>
          </p:cNvPicPr>
          <p:nvPr/>
        </p:nvPicPr>
        <p:blipFill>
          <a:blip r:embed="rId3"/>
          <a:stretch>
            <a:fillRect/>
          </a:stretch>
        </p:blipFill>
        <p:spPr>
          <a:xfrm>
            <a:off x="263352" y="2924944"/>
            <a:ext cx="11730161" cy="3354677"/>
          </a:xfrm>
          <a:prstGeom prst="rect">
            <a:avLst/>
          </a:prstGeom>
        </p:spPr>
      </p:pic>
      <p:sp>
        <p:nvSpPr>
          <p:cNvPr id="6" name="文本框 5">
            <a:extLst>
              <a:ext uri="{FF2B5EF4-FFF2-40B4-BE49-F238E27FC236}">
                <a16:creationId xmlns:a16="http://schemas.microsoft.com/office/drawing/2014/main" id="{34D9079E-A09A-40AA-B29F-C2EBE4EE07C2}"/>
              </a:ext>
            </a:extLst>
          </p:cNvPr>
          <p:cNvSpPr txBox="1"/>
          <p:nvPr/>
        </p:nvSpPr>
        <p:spPr>
          <a:xfrm>
            <a:off x="263352" y="908720"/>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91</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816068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三、</a:t>
            </a:r>
            <a:r>
              <a:rPr lang="en-US" altLang="zh-CN"/>
              <a:t>Spring Boot</a:t>
            </a:r>
            <a:r>
              <a:rPr lang="zh-CN" altLang="en-US"/>
              <a:t>与检索</a:t>
            </a:r>
          </a:p>
        </p:txBody>
      </p:sp>
      <p:sp>
        <p:nvSpPr>
          <p:cNvPr id="6" name="副标题 5"/>
          <p:cNvSpPr>
            <a:spLocks noGrp="1"/>
          </p:cNvSpPr>
          <p:nvPr>
            <p:ph type="subTitle" idx="1"/>
          </p:nvPr>
        </p:nvSpPr>
        <p:spPr/>
        <p:txBody>
          <a:bodyPr/>
          <a:lstStyle/>
          <a:p>
            <a:pPr algn="r"/>
            <a:r>
              <a:rPr lang="en-US" altLang="zh-CN"/>
              <a:t>ElasticSearch</a:t>
            </a:r>
            <a:endParaRPr lang="zh-CN" altLang="en-US"/>
          </a:p>
        </p:txBody>
      </p:sp>
      <p:sp>
        <p:nvSpPr>
          <p:cNvPr id="2" name="文本框 1">
            <a:extLst>
              <a:ext uri="{FF2B5EF4-FFF2-40B4-BE49-F238E27FC236}">
                <a16:creationId xmlns:a16="http://schemas.microsoft.com/office/drawing/2014/main" id="{8D5786A2-4C54-4CFC-91E8-3FB6BC71F1F9}"/>
              </a:ext>
            </a:extLst>
          </p:cNvPr>
          <p:cNvSpPr txBox="1"/>
          <p:nvPr/>
        </p:nvSpPr>
        <p:spPr>
          <a:xfrm>
            <a:off x="1991544" y="1412776"/>
            <a:ext cx="1988045" cy="523220"/>
          </a:xfrm>
          <a:prstGeom prst="rect">
            <a:avLst/>
          </a:prstGeom>
          <a:noFill/>
        </p:spPr>
        <p:txBody>
          <a:bodyPr wrap="none" rtlCol="0">
            <a:spAutoFit/>
          </a:bodyPr>
          <a:lstStyle/>
          <a:p>
            <a:r>
              <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rPr>
              <a:t>574733079</a:t>
            </a:r>
            <a:endPar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文本框 2">
            <a:extLst>
              <a:ext uri="{FF2B5EF4-FFF2-40B4-BE49-F238E27FC236}">
                <a16:creationId xmlns:a16="http://schemas.microsoft.com/office/drawing/2014/main" id="{B165A131-C2B2-45E4-B250-D442D4C33051}"/>
              </a:ext>
            </a:extLst>
          </p:cNvPr>
          <p:cNvSpPr txBox="1"/>
          <p:nvPr/>
        </p:nvSpPr>
        <p:spPr>
          <a:xfrm>
            <a:off x="479376" y="2130428"/>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92</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032387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三、整合</a:t>
            </a:r>
            <a:r>
              <a:rPr lang="en-US" altLang="zh-CN"/>
              <a:t>ElasticSearch</a:t>
            </a:r>
            <a:r>
              <a:rPr lang="zh-CN" altLang="en-US"/>
              <a:t>测试 </a:t>
            </a:r>
          </a:p>
        </p:txBody>
      </p:sp>
      <p:sp>
        <p:nvSpPr>
          <p:cNvPr id="3" name="内容占位符 2"/>
          <p:cNvSpPr>
            <a:spLocks noGrp="1"/>
          </p:cNvSpPr>
          <p:nvPr>
            <p:ph idx="1"/>
          </p:nvPr>
        </p:nvSpPr>
        <p:spPr>
          <a:xfrm>
            <a:off x="551384" y="1596746"/>
            <a:ext cx="10972800" cy="4525963"/>
          </a:xfrm>
        </p:spPr>
        <p:txBody>
          <a:bodyPr>
            <a:normAutofit fontScale="85000" lnSpcReduction="20000"/>
          </a:bodyPr>
          <a:lstStyle/>
          <a:p>
            <a:r>
              <a:rPr lang="en-US" altLang="zh-CN" dirty="0"/>
              <a:t>Docker</a:t>
            </a:r>
            <a:r>
              <a:rPr lang="zh-CN" altLang="en-US" dirty="0"/>
              <a:t>安装</a:t>
            </a:r>
            <a:r>
              <a:rPr lang="en-US" altLang="zh-CN" dirty="0" err="1"/>
              <a:t>elasticSearch</a:t>
            </a:r>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endParaRPr lang="en-US" altLang="zh-CN" dirty="0"/>
          </a:p>
          <a:p>
            <a:endParaRPr lang="en-US" altLang="zh-CN" dirty="0"/>
          </a:p>
          <a:p>
            <a:pPr marL="0" indent="0">
              <a:buNone/>
            </a:pPr>
            <a:br>
              <a:rPr lang="en-US" altLang="zh-CN" dirty="0"/>
            </a:br>
            <a:br>
              <a:rPr lang="en-US" altLang="zh-CN" dirty="0"/>
            </a:br>
            <a:endParaRPr lang="en-US" altLang="zh-CN" b="1" dirty="0">
              <a:solidFill>
                <a:srgbClr val="0000FF"/>
              </a:solidFill>
            </a:endParaRPr>
          </a:p>
        </p:txBody>
      </p:sp>
      <p:pic>
        <p:nvPicPr>
          <p:cNvPr id="5" name="图片 4">
            <a:extLst>
              <a:ext uri="{FF2B5EF4-FFF2-40B4-BE49-F238E27FC236}">
                <a16:creationId xmlns:a16="http://schemas.microsoft.com/office/drawing/2014/main" id="{7B564496-CEEC-4F90-99D7-4EA571E7C1D6}"/>
              </a:ext>
            </a:extLst>
          </p:cNvPr>
          <p:cNvPicPr>
            <a:picLocks noChangeAspect="1"/>
          </p:cNvPicPr>
          <p:nvPr/>
        </p:nvPicPr>
        <p:blipFill>
          <a:blip r:embed="rId3"/>
          <a:stretch>
            <a:fillRect/>
          </a:stretch>
        </p:blipFill>
        <p:spPr>
          <a:xfrm>
            <a:off x="618381" y="1492127"/>
            <a:ext cx="8752381" cy="1247619"/>
          </a:xfrm>
          <a:prstGeom prst="rect">
            <a:avLst/>
          </a:prstGeom>
        </p:spPr>
      </p:pic>
      <p:pic>
        <p:nvPicPr>
          <p:cNvPr id="7" name="图片 6">
            <a:extLst>
              <a:ext uri="{FF2B5EF4-FFF2-40B4-BE49-F238E27FC236}">
                <a16:creationId xmlns:a16="http://schemas.microsoft.com/office/drawing/2014/main" id="{E389EA91-63DD-48F1-8A31-065B2976D157}"/>
              </a:ext>
            </a:extLst>
          </p:cNvPr>
          <p:cNvPicPr>
            <a:picLocks noChangeAspect="1"/>
          </p:cNvPicPr>
          <p:nvPr/>
        </p:nvPicPr>
        <p:blipFill>
          <a:blip r:embed="rId4"/>
          <a:stretch>
            <a:fillRect/>
          </a:stretch>
        </p:blipFill>
        <p:spPr>
          <a:xfrm>
            <a:off x="541090" y="2684698"/>
            <a:ext cx="10857143" cy="3952381"/>
          </a:xfrm>
          <a:prstGeom prst="rect">
            <a:avLst/>
          </a:prstGeom>
        </p:spPr>
      </p:pic>
    </p:spTree>
    <p:extLst>
      <p:ext uri="{BB962C8B-B14F-4D97-AF65-F5344CB8AC3E}">
        <p14:creationId xmlns:p14="http://schemas.microsoft.com/office/powerpoint/2010/main" val="875503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olidFill>
                  <a:srgbClr val="0000FF"/>
                </a:solidFill>
              </a:rPr>
              <a:t>一、检索</a:t>
            </a:r>
            <a:endParaRPr lang="zh-CN" altLang="en-US"/>
          </a:p>
        </p:txBody>
      </p:sp>
      <p:sp>
        <p:nvSpPr>
          <p:cNvPr id="3" name="内容占位符 2"/>
          <p:cNvSpPr>
            <a:spLocks noGrp="1"/>
          </p:cNvSpPr>
          <p:nvPr>
            <p:ph idx="1"/>
          </p:nvPr>
        </p:nvSpPr>
        <p:spPr>
          <a:xfrm>
            <a:off x="609600" y="2039921"/>
            <a:ext cx="11175032" cy="4525963"/>
          </a:xfrm>
        </p:spPr>
        <p:txBody>
          <a:bodyPr/>
          <a:lstStyle/>
          <a:p>
            <a:pPr marL="0" indent="0">
              <a:buNone/>
            </a:pPr>
            <a:r>
              <a:rPr lang="zh-CN" altLang="en-US" sz="2400" dirty="0"/>
              <a:t>我们的应用经常需要添加检索功能，开源的 </a:t>
            </a:r>
            <a:r>
              <a:rPr lang="en-US" altLang="zh-CN" sz="2400" u="sng" dirty="0" err="1">
                <a:hlinkClick r:id="rId3"/>
              </a:rPr>
              <a:t>ElasticSearch</a:t>
            </a:r>
            <a:r>
              <a:rPr lang="en-US" altLang="zh-CN" sz="2400" dirty="0"/>
              <a:t> </a:t>
            </a:r>
            <a:r>
              <a:rPr lang="zh-CN" altLang="en-US" sz="2400" dirty="0"/>
              <a:t>是目前全文搜索引擎的首选。他可以快速的存储、搜索和分析海量数据。</a:t>
            </a:r>
            <a:r>
              <a:rPr lang="en-US" altLang="zh-CN" sz="2400" dirty="0"/>
              <a:t>Spring Boot</a:t>
            </a:r>
            <a:r>
              <a:rPr lang="zh-CN" altLang="en-US" sz="2400" dirty="0"/>
              <a:t>通过整合</a:t>
            </a:r>
            <a:r>
              <a:rPr lang="en-US" altLang="zh-CN" sz="2400" dirty="0"/>
              <a:t>Spring Data </a:t>
            </a:r>
            <a:r>
              <a:rPr lang="en-US" altLang="zh-CN" sz="2400" dirty="0" err="1"/>
              <a:t>ElasticSearch</a:t>
            </a:r>
            <a:r>
              <a:rPr lang="zh-CN" altLang="en-US" sz="2400" dirty="0"/>
              <a:t>为我们提供了非常便捷的检索功能支持；</a:t>
            </a:r>
            <a:endParaRPr lang="en-US" altLang="zh-CN" sz="2400" dirty="0"/>
          </a:p>
          <a:p>
            <a:pPr marL="0" indent="0">
              <a:buNone/>
            </a:pPr>
            <a:endParaRPr lang="en-US" altLang="zh-CN" sz="2400" dirty="0"/>
          </a:p>
          <a:p>
            <a:pPr marL="0" indent="0">
              <a:buNone/>
            </a:pPr>
            <a:r>
              <a:rPr lang="en-US" altLang="zh-CN" sz="2400" dirty="0"/>
              <a:t>Elasticsearch</a:t>
            </a:r>
            <a:r>
              <a:rPr lang="zh-CN" altLang="en-US" sz="2400" dirty="0"/>
              <a:t>是一个分布式搜索服务，</a:t>
            </a:r>
            <a:r>
              <a:rPr lang="zh-CN" altLang="en-US" sz="2400" dirty="0">
                <a:highlight>
                  <a:srgbClr val="00FFFF"/>
                </a:highlight>
              </a:rPr>
              <a:t>提供</a:t>
            </a:r>
            <a:r>
              <a:rPr lang="en-US" altLang="zh-CN" sz="2400" dirty="0">
                <a:highlight>
                  <a:srgbClr val="00FFFF"/>
                </a:highlight>
              </a:rPr>
              <a:t>Restful API</a:t>
            </a:r>
            <a:r>
              <a:rPr lang="zh-CN" altLang="en-US" sz="2400" dirty="0"/>
              <a:t>，</a:t>
            </a:r>
            <a:r>
              <a:rPr lang="zh-CN" altLang="en-US" sz="2400" dirty="0">
                <a:highlight>
                  <a:srgbClr val="00FFFF"/>
                </a:highlight>
              </a:rPr>
              <a:t>底层基于</a:t>
            </a:r>
            <a:r>
              <a:rPr lang="en-US" altLang="zh-CN" sz="2400" dirty="0">
                <a:highlight>
                  <a:srgbClr val="00FFFF"/>
                </a:highlight>
              </a:rPr>
              <a:t>Lucene</a:t>
            </a:r>
            <a:r>
              <a:rPr lang="zh-CN" altLang="en-US" sz="2400" dirty="0"/>
              <a:t>，采用多</a:t>
            </a:r>
            <a:r>
              <a:rPr lang="en-US" altLang="zh-CN" sz="2400" dirty="0"/>
              <a:t>shard</a:t>
            </a:r>
            <a:r>
              <a:rPr lang="zh-CN" altLang="en-US" sz="2400" dirty="0"/>
              <a:t>（分片）的方式保证数据安全，并且提供自动</a:t>
            </a:r>
            <a:r>
              <a:rPr lang="en-US" altLang="zh-CN" sz="2400" dirty="0" err="1"/>
              <a:t>resharding</a:t>
            </a:r>
            <a:r>
              <a:rPr lang="zh-CN" altLang="en-US" sz="2400" dirty="0"/>
              <a:t>的功能，</a:t>
            </a:r>
            <a:r>
              <a:rPr lang="en-US" altLang="zh-CN" sz="2400" dirty="0" err="1"/>
              <a:t>github</a:t>
            </a:r>
            <a:r>
              <a:rPr lang="zh-CN" altLang="en-US" sz="2400" dirty="0"/>
              <a:t>等大型的站点也是采用了</a:t>
            </a:r>
            <a:r>
              <a:rPr lang="en-US" altLang="zh-CN" sz="2400" dirty="0" err="1"/>
              <a:t>ElasticSearch</a:t>
            </a:r>
            <a:r>
              <a:rPr lang="zh-CN" altLang="en-US" sz="2400" dirty="0"/>
              <a:t>作为其搜索服务，</a:t>
            </a:r>
            <a:endParaRPr lang="en-US" altLang="zh-CN" sz="2400" dirty="0"/>
          </a:p>
          <a:p>
            <a:pPr marL="0" indent="0">
              <a:buNone/>
            </a:pPr>
            <a:endParaRPr lang="zh-CN" altLang="en-US" sz="2400" dirty="0"/>
          </a:p>
        </p:txBody>
      </p:sp>
    </p:spTree>
    <p:extLst>
      <p:ext uri="{BB962C8B-B14F-4D97-AF65-F5344CB8AC3E}">
        <p14:creationId xmlns:p14="http://schemas.microsoft.com/office/powerpoint/2010/main" val="2682594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二、概念 </a:t>
            </a:r>
          </a:p>
        </p:txBody>
      </p:sp>
      <p:sp>
        <p:nvSpPr>
          <p:cNvPr id="3" name="内容占位符 2"/>
          <p:cNvSpPr>
            <a:spLocks noGrp="1"/>
          </p:cNvSpPr>
          <p:nvPr>
            <p:ph idx="1"/>
          </p:nvPr>
        </p:nvSpPr>
        <p:spPr/>
        <p:txBody>
          <a:bodyPr>
            <a:normAutofit/>
          </a:bodyPr>
          <a:lstStyle/>
          <a:p>
            <a:r>
              <a:rPr lang="zh-CN" altLang="en-US" sz="2400"/>
              <a:t>以 </a:t>
            </a:r>
            <a:r>
              <a:rPr lang="zh-CN" altLang="en-US" sz="2400" i="1">
                <a:solidFill>
                  <a:srgbClr val="FF0000"/>
                </a:solidFill>
              </a:rPr>
              <a:t>员工文档</a:t>
            </a:r>
            <a:r>
              <a:rPr lang="zh-CN" altLang="en-US" sz="2400"/>
              <a:t> 的形式存储为例：一个</a:t>
            </a:r>
            <a:r>
              <a:rPr lang="zh-CN" altLang="en-US" sz="2400">
                <a:solidFill>
                  <a:srgbClr val="FF0000"/>
                </a:solidFill>
              </a:rPr>
              <a:t>文档</a:t>
            </a:r>
            <a:r>
              <a:rPr lang="zh-CN" altLang="en-US" sz="2400"/>
              <a:t>代表一个员工数据。存储数据到 </a:t>
            </a:r>
            <a:r>
              <a:rPr lang="en-US" altLang="zh-CN" sz="2400"/>
              <a:t>ElasticSearch </a:t>
            </a:r>
            <a:r>
              <a:rPr lang="zh-CN" altLang="en-US" sz="2400"/>
              <a:t>的行为叫做 </a:t>
            </a:r>
            <a:r>
              <a:rPr lang="zh-CN" altLang="en-US" sz="2400" i="1">
                <a:solidFill>
                  <a:srgbClr val="FF0000"/>
                </a:solidFill>
              </a:rPr>
              <a:t>索引</a:t>
            </a:r>
            <a:r>
              <a:rPr lang="zh-CN" altLang="en-US" sz="2400"/>
              <a:t> ，但在索引一个文档之前，需要确定将文档存储在哪里。</a:t>
            </a:r>
          </a:p>
          <a:p>
            <a:r>
              <a:rPr lang="zh-CN" altLang="en-US" sz="2400"/>
              <a:t>一个 </a:t>
            </a:r>
            <a:r>
              <a:rPr lang="en-US" altLang="zh-CN" sz="2400"/>
              <a:t>ElasticSearch </a:t>
            </a:r>
            <a:r>
              <a:rPr lang="zh-CN" altLang="en-US" sz="2400"/>
              <a:t>集群可以 包含多个 </a:t>
            </a:r>
            <a:r>
              <a:rPr lang="zh-CN" altLang="en-US" sz="2400" i="1">
                <a:solidFill>
                  <a:srgbClr val="FF0000"/>
                </a:solidFill>
              </a:rPr>
              <a:t>索引</a:t>
            </a:r>
            <a:r>
              <a:rPr lang="zh-CN" altLang="en-US" sz="2400"/>
              <a:t> ，相应的每个索引可以包含多个 </a:t>
            </a:r>
            <a:r>
              <a:rPr lang="zh-CN" altLang="en-US" sz="2400" i="1">
                <a:solidFill>
                  <a:srgbClr val="FF0000"/>
                </a:solidFill>
              </a:rPr>
              <a:t>类型</a:t>
            </a:r>
            <a:r>
              <a:rPr lang="zh-CN" altLang="en-US" sz="2400"/>
              <a:t> 。 这些不同的类型存储着多个 </a:t>
            </a:r>
            <a:r>
              <a:rPr lang="zh-CN" altLang="en-US" sz="2400" i="1">
                <a:solidFill>
                  <a:srgbClr val="FF0000"/>
                </a:solidFill>
              </a:rPr>
              <a:t>文档</a:t>
            </a:r>
            <a:r>
              <a:rPr lang="zh-CN" altLang="en-US" sz="2400"/>
              <a:t> ，每个文档又有 多个 </a:t>
            </a:r>
            <a:r>
              <a:rPr lang="zh-CN" altLang="en-US" sz="2400" i="1">
                <a:solidFill>
                  <a:srgbClr val="FF0000"/>
                </a:solidFill>
              </a:rPr>
              <a:t>属性</a:t>
            </a:r>
            <a:r>
              <a:rPr lang="zh-CN" altLang="en-US" sz="2400"/>
              <a:t> 。</a:t>
            </a:r>
            <a:endParaRPr lang="en-US" altLang="zh-CN" sz="2400"/>
          </a:p>
          <a:p>
            <a:r>
              <a:rPr lang="zh-CN" altLang="en-US" sz="2400"/>
              <a:t>类似关系：</a:t>
            </a:r>
            <a:endParaRPr lang="en-US" altLang="zh-CN" sz="2400"/>
          </a:p>
          <a:p>
            <a:pPr lvl="1"/>
            <a:r>
              <a:rPr lang="zh-CN" altLang="en-US" sz="2000"/>
              <a:t>索引</a:t>
            </a:r>
            <a:r>
              <a:rPr lang="en-US" altLang="zh-CN" sz="2000"/>
              <a:t>-</a:t>
            </a:r>
            <a:r>
              <a:rPr lang="zh-CN" altLang="en-US" sz="2000"/>
              <a:t>数据库</a:t>
            </a:r>
            <a:endParaRPr lang="en-US" altLang="zh-CN" sz="2000"/>
          </a:p>
          <a:p>
            <a:pPr lvl="1"/>
            <a:r>
              <a:rPr lang="zh-CN" altLang="en-US" sz="2000"/>
              <a:t>类型</a:t>
            </a:r>
            <a:r>
              <a:rPr lang="en-US" altLang="zh-CN" sz="2000"/>
              <a:t>-</a:t>
            </a:r>
            <a:r>
              <a:rPr lang="zh-CN" altLang="en-US" sz="2000"/>
              <a:t>表</a:t>
            </a:r>
            <a:endParaRPr lang="en-US" altLang="zh-CN" sz="2000"/>
          </a:p>
          <a:p>
            <a:pPr lvl="1"/>
            <a:r>
              <a:rPr lang="zh-CN" altLang="en-US" sz="2000"/>
              <a:t>文档</a:t>
            </a:r>
            <a:r>
              <a:rPr lang="en-US" altLang="zh-CN" sz="2000"/>
              <a:t>-</a:t>
            </a:r>
            <a:r>
              <a:rPr lang="zh-CN" altLang="en-US" sz="2000"/>
              <a:t>表中的记录</a:t>
            </a:r>
            <a:endParaRPr lang="en-US" altLang="zh-CN" sz="2000"/>
          </a:p>
          <a:p>
            <a:pPr lvl="1"/>
            <a:r>
              <a:rPr lang="zh-CN" altLang="en-US" sz="2000"/>
              <a:t>属性</a:t>
            </a:r>
            <a:r>
              <a:rPr lang="en-US" altLang="zh-CN" sz="2000"/>
              <a:t>-</a:t>
            </a:r>
            <a:r>
              <a:rPr lang="zh-CN" altLang="en-US" sz="2000"/>
              <a:t>列</a:t>
            </a:r>
          </a:p>
          <a:p>
            <a:pPr marL="0" indent="0">
              <a:buNone/>
            </a:pPr>
            <a:endParaRPr lang="en-US" altLang="zh-CN" b="1">
              <a:solidFill>
                <a:srgbClr val="0000FF"/>
              </a:solidFill>
            </a:endParaRPr>
          </a:p>
        </p:txBody>
      </p:sp>
      <p:sp>
        <p:nvSpPr>
          <p:cNvPr id="4" name="文本框 3">
            <a:extLst>
              <a:ext uri="{FF2B5EF4-FFF2-40B4-BE49-F238E27FC236}">
                <a16:creationId xmlns:a16="http://schemas.microsoft.com/office/drawing/2014/main" id="{B1216CE9-1FE4-494D-8963-9C069A12E5F5}"/>
              </a:ext>
            </a:extLst>
          </p:cNvPr>
          <p:cNvSpPr txBox="1"/>
          <p:nvPr/>
        </p:nvSpPr>
        <p:spPr>
          <a:xfrm>
            <a:off x="609600" y="1484784"/>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93</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99882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Spring</a:t>
            </a:r>
            <a:r>
              <a:rPr lang="zh-CN" altLang="en-US" dirty="0"/>
              <a:t>缓存抽象</a:t>
            </a:r>
          </a:p>
        </p:txBody>
      </p:sp>
      <p:sp>
        <p:nvSpPr>
          <p:cNvPr id="3" name="内容占位符 2"/>
          <p:cNvSpPr>
            <a:spLocks noGrp="1"/>
          </p:cNvSpPr>
          <p:nvPr>
            <p:ph idx="1"/>
          </p:nvPr>
        </p:nvSpPr>
        <p:spPr/>
        <p:txBody>
          <a:bodyPr>
            <a:normAutofit fontScale="92500" lnSpcReduction="20000"/>
          </a:bodyPr>
          <a:lstStyle/>
          <a:p>
            <a:pPr marL="0" indent="0">
              <a:buNone/>
            </a:pPr>
            <a:r>
              <a:rPr lang="en-US" altLang="zh-CN" sz="2400" dirty="0">
                <a:highlight>
                  <a:srgbClr val="00FF00"/>
                </a:highlight>
              </a:rPr>
              <a:t>Spring</a:t>
            </a:r>
            <a:r>
              <a:rPr lang="zh-CN" altLang="en-US" sz="2400" dirty="0">
                <a:highlight>
                  <a:srgbClr val="00FF00"/>
                </a:highlight>
              </a:rPr>
              <a:t>从</a:t>
            </a:r>
            <a:r>
              <a:rPr lang="en-US" altLang="zh-CN" sz="2400" dirty="0">
                <a:highlight>
                  <a:srgbClr val="00FF00"/>
                </a:highlight>
              </a:rPr>
              <a:t>3.1</a:t>
            </a:r>
            <a:r>
              <a:rPr lang="zh-CN" altLang="en-US" sz="2400" dirty="0">
                <a:highlight>
                  <a:srgbClr val="00FF00"/>
                </a:highlight>
              </a:rPr>
              <a:t>开始定义了</a:t>
            </a:r>
            <a:r>
              <a:rPr lang="en-US" altLang="zh-CN" sz="2400" dirty="0" err="1">
                <a:highlight>
                  <a:srgbClr val="00FF00"/>
                </a:highlight>
              </a:rPr>
              <a:t>org.springframework.cache.</a:t>
            </a:r>
            <a:r>
              <a:rPr lang="en-US" altLang="zh-CN" sz="2400" dirty="0" err="1">
                <a:solidFill>
                  <a:srgbClr val="FF0000"/>
                </a:solidFill>
                <a:highlight>
                  <a:srgbClr val="00FF00"/>
                </a:highlight>
              </a:rPr>
              <a:t>Cache</a:t>
            </a:r>
            <a:endParaRPr lang="en-US" altLang="zh-CN" sz="2400" dirty="0">
              <a:solidFill>
                <a:srgbClr val="FF0000"/>
              </a:solidFill>
              <a:highlight>
                <a:srgbClr val="00FF00"/>
              </a:highlight>
            </a:endParaRPr>
          </a:p>
          <a:p>
            <a:pPr marL="0" indent="0">
              <a:buNone/>
            </a:pPr>
            <a:r>
              <a:rPr lang="zh-CN" altLang="en-US" sz="2400" dirty="0">
                <a:highlight>
                  <a:srgbClr val="00FF00"/>
                </a:highlight>
              </a:rPr>
              <a:t>和</a:t>
            </a:r>
            <a:r>
              <a:rPr lang="en-US" altLang="zh-CN" sz="2400" dirty="0" err="1">
                <a:highlight>
                  <a:srgbClr val="00FF00"/>
                </a:highlight>
              </a:rPr>
              <a:t>org.springframework.cache.</a:t>
            </a:r>
            <a:r>
              <a:rPr lang="en-US" altLang="zh-CN" sz="2400" dirty="0" err="1">
                <a:solidFill>
                  <a:srgbClr val="FF0000"/>
                </a:solidFill>
                <a:highlight>
                  <a:srgbClr val="00FF00"/>
                </a:highlight>
              </a:rPr>
              <a:t>CacheManager</a:t>
            </a:r>
            <a:r>
              <a:rPr lang="zh-CN" altLang="en-US" sz="2400" dirty="0">
                <a:highlight>
                  <a:srgbClr val="00FF00"/>
                </a:highlight>
              </a:rPr>
              <a:t>接口来统一不同的缓存技术；</a:t>
            </a:r>
            <a:endParaRPr lang="en-US" altLang="zh-CN" sz="2400" dirty="0">
              <a:highlight>
                <a:srgbClr val="00FF00"/>
              </a:highlight>
            </a:endParaRPr>
          </a:p>
          <a:p>
            <a:pPr marL="0" indent="0">
              <a:buNone/>
            </a:pPr>
            <a:r>
              <a:rPr lang="zh-CN" altLang="en-US" sz="2400" dirty="0">
                <a:highlight>
                  <a:srgbClr val="00FF00"/>
                </a:highlight>
              </a:rPr>
              <a:t>并支持使用</a:t>
            </a:r>
            <a:r>
              <a:rPr lang="en-US" altLang="zh-CN" sz="2400" dirty="0" err="1">
                <a:solidFill>
                  <a:srgbClr val="0000FF"/>
                </a:solidFill>
                <a:highlight>
                  <a:srgbClr val="00FF00"/>
                </a:highlight>
              </a:rPr>
              <a:t>JCache</a:t>
            </a:r>
            <a:r>
              <a:rPr lang="zh-CN" altLang="en-US" sz="2400" dirty="0">
                <a:solidFill>
                  <a:srgbClr val="0000FF"/>
                </a:solidFill>
                <a:highlight>
                  <a:srgbClr val="00FF00"/>
                </a:highlight>
              </a:rPr>
              <a:t>（</a:t>
            </a:r>
            <a:r>
              <a:rPr lang="en-US" altLang="zh-CN" sz="2400" dirty="0">
                <a:solidFill>
                  <a:srgbClr val="0000FF"/>
                </a:solidFill>
                <a:highlight>
                  <a:srgbClr val="00FF00"/>
                </a:highlight>
              </a:rPr>
              <a:t>JSR-107</a:t>
            </a:r>
            <a:r>
              <a:rPr lang="zh-CN" altLang="en-US" sz="2400" dirty="0">
                <a:solidFill>
                  <a:srgbClr val="0000FF"/>
                </a:solidFill>
                <a:highlight>
                  <a:srgbClr val="00FF00"/>
                </a:highlight>
              </a:rPr>
              <a:t>）注解</a:t>
            </a:r>
            <a:r>
              <a:rPr lang="zh-CN" altLang="en-US" sz="2400" dirty="0">
                <a:highlight>
                  <a:srgbClr val="00FF00"/>
                </a:highlight>
              </a:rPr>
              <a:t>简化我们开发；</a:t>
            </a:r>
            <a:endParaRPr lang="en-US" altLang="zh-CN" sz="2400" dirty="0">
              <a:highlight>
                <a:srgbClr val="00FF00"/>
              </a:highlight>
            </a:endParaRPr>
          </a:p>
          <a:p>
            <a:pPr marL="0" indent="0">
              <a:buNone/>
            </a:pPr>
            <a:endParaRPr lang="zh-CN" altLang="en-US" sz="2400" dirty="0"/>
          </a:p>
          <a:p>
            <a:r>
              <a:rPr lang="en-US" altLang="zh-CN" sz="2400" dirty="0"/>
              <a:t>Cache</a:t>
            </a:r>
            <a:r>
              <a:rPr lang="zh-CN" altLang="en-US" sz="2400" dirty="0"/>
              <a:t>接口为缓存的组件规范定义，包含缓存的各种操作集合；</a:t>
            </a:r>
          </a:p>
          <a:p>
            <a:r>
              <a:rPr lang="en-US" altLang="zh-CN" sz="2400" dirty="0"/>
              <a:t>Cache</a:t>
            </a:r>
            <a:r>
              <a:rPr lang="zh-CN" altLang="en-US" sz="2400" dirty="0"/>
              <a:t>接口下</a:t>
            </a:r>
            <a:r>
              <a:rPr lang="en-US" altLang="zh-CN" sz="2400" dirty="0"/>
              <a:t>Spring</a:t>
            </a:r>
            <a:r>
              <a:rPr lang="zh-CN" altLang="en-US" sz="2400" dirty="0"/>
              <a:t>提供了各种</a:t>
            </a:r>
            <a:r>
              <a:rPr lang="en-US" altLang="zh-CN" sz="2400" dirty="0" err="1"/>
              <a:t>xxxCache</a:t>
            </a:r>
            <a:r>
              <a:rPr lang="zh-CN" altLang="en-US" sz="2400" dirty="0"/>
              <a:t>的实现；如</a:t>
            </a:r>
            <a:r>
              <a:rPr lang="en-US" altLang="zh-CN" sz="2400" dirty="0" err="1"/>
              <a:t>RedisCache</a:t>
            </a:r>
            <a:r>
              <a:rPr lang="zh-CN" altLang="en-US" sz="2400" dirty="0"/>
              <a:t>，</a:t>
            </a:r>
            <a:r>
              <a:rPr lang="en-US" altLang="zh-CN" sz="2400" dirty="0" err="1"/>
              <a:t>EhCacheCache</a:t>
            </a:r>
            <a:r>
              <a:rPr lang="en-US" altLang="zh-CN" sz="2400" dirty="0"/>
              <a:t> , </a:t>
            </a:r>
            <a:r>
              <a:rPr lang="en-US" altLang="zh-CN" sz="2400" dirty="0" err="1"/>
              <a:t>ConcurrentMapCache</a:t>
            </a:r>
            <a:r>
              <a:rPr lang="zh-CN" altLang="en-US" sz="2400" dirty="0"/>
              <a:t>等；</a:t>
            </a:r>
            <a:endParaRPr lang="en-US" altLang="zh-CN" sz="2400" dirty="0"/>
          </a:p>
          <a:p>
            <a:endParaRPr lang="zh-CN" altLang="en-US" sz="2400" dirty="0"/>
          </a:p>
          <a:p>
            <a:r>
              <a:rPr lang="zh-CN" altLang="en-US" sz="2400" dirty="0"/>
              <a:t>每次调用需要缓存功能的方法时，</a:t>
            </a:r>
            <a:r>
              <a:rPr lang="en-US" altLang="zh-CN" sz="2400" dirty="0"/>
              <a:t>Spring</a:t>
            </a:r>
            <a:r>
              <a:rPr lang="zh-CN" altLang="en-US" sz="2400" dirty="0"/>
              <a:t>会检查检查指定参数的指定的目标方法是否已经被调用过；如果有就直接从缓存中获取方法调用后的结果，如果没有就调用方法并缓存结果后返回给用户。下次调用直接从缓存中获取。</a:t>
            </a:r>
          </a:p>
          <a:p>
            <a:r>
              <a:rPr lang="zh-CN" altLang="en-US" sz="2400" dirty="0"/>
              <a:t>使用</a:t>
            </a:r>
            <a:r>
              <a:rPr lang="en-US" altLang="zh-CN" sz="2400" dirty="0"/>
              <a:t>Spring</a:t>
            </a:r>
            <a:r>
              <a:rPr lang="zh-CN" altLang="en-US" sz="2400" dirty="0"/>
              <a:t>缓存抽象时我们需要关注以下两点；</a:t>
            </a:r>
          </a:p>
          <a:p>
            <a:pPr marL="400050" lvl="1" indent="0">
              <a:buNone/>
            </a:pPr>
            <a:r>
              <a:rPr lang="en-US" altLang="zh-CN" sz="2000" dirty="0"/>
              <a:t>1</a:t>
            </a:r>
            <a:r>
              <a:rPr lang="zh-CN" altLang="en-US" sz="2000" dirty="0"/>
              <a:t>、确定方法需要被缓存以及他们的缓存策略</a:t>
            </a:r>
          </a:p>
          <a:p>
            <a:pPr marL="400050" lvl="1" indent="0">
              <a:buNone/>
            </a:pPr>
            <a:r>
              <a:rPr lang="en-US" altLang="zh-CN" sz="2000" dirty="0"/>
              <a:t>2</a:t>
            </a:r>
            <a:r>
              <a:rPr lang="zh-CN" altLang="en-US" sz="2000" dirty="0"/>
              <a:t>、从缓存中读取之前缓存存储的数据</a:t>
            </a:r>
            <a:endParaRPr lang="zh-CN" altLang="en-US" sz="2000" dirty="0">
              <a:solidFill>
                <a:srgbClr val="0000FF"/>
              </a:solidFill>
            </a:endParaRPr>
          </a:p>
          <a:p>
            <a:pPr marL="0" indent="0">
              <a:buNone/>
            </a:pPr>
            <a:endParaRPr lang="zh-CN" altLang="en-US" sz="2200" dirty="0"/>
          </a:p>
          <a:p>
            <a:pPr marL="0" indent="0">
              <a:buNone/>
            </a:pPr>
            <a:endParaRPr lang="zh-CN" altLang="en-US" dirty="0"/>
          </a:p>
        </p:txBody>
      </p:sp>
      <p:sp>
        <p:nvSpPr>
          <p:cNvPr id="4" name="文本框 3">
            <a:extLst>
              <a:ext uri="{FF2B5EF4-FFF2-40B4-BE49-F238E27FC236}">
                <a16:creationId xmlns:a16="http://schemas.microsoft.com/office/drawing/2014/main" id="{97549C88-8746-4DC3-A26B-D87921C5E953}"/>
              </a:ext>
            </a:extLst>
          </p:cNvPr>
          <p:cNvSpPr txBox="1"/>
          <p:nvPr/>
        </p:nvSpPr>
        <p:spPr>
          <a:xfrm>
            <a:off x="191344" y="1197298"/>
            <a:ext cx="585417" cy="523220"/>
          </a:xfrm>
          <a:prstGeom prst="rect">
            <a:avLst/>
          </a:prstGeom>
          <a:noFill/>
        </p:spPr>
        <p:txBody>
          <a:bodyPr wrap="none" rtlCol="0">
            <a:spAutoFit/>
          </a:bodyPr>
          <a:lstStyle/>
          <a:p>
            <a:r>
              <a:rPr lang="en-US" altLang="zh-CN" sz="2800" b="1" dirty="0">
                <a:highlight>
                  <a:srgbClr val="FF00FF"/>
                </a:highlight>
                <a:latin typeface="Arial Unicode MS" panose="020B0604020202020204" pitchFamily="34" charset="-122"/>
                <a:ea typeface="Arial Unicode MS" panose="020B0604020202020204" pitchFamily="34" charset="-122"/>
                <a:cs typeface="Arial Unicode MS" panose="020B0604020202020204" pitchFamily="34" charset="-122"/>
              </a:rPr>
              <a:t>74</a:t>
            </a:r>
            <a:endParaRPr lang="zh-CN" altLang="en-US" sz="2800" b="1" dirty="0">
              <a:highlight>
                <a:srgbClr val="FF00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341520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7395076" y="3747617"/>
            <a:ext cx="4608512" cy="17281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59" name="矩形 58"/>
          <p:cNvSpPr/>
          <p:nvPr/>
        </p:nvSpPr>
        <p:spPr>
          <a:xfrm>
            <a:off x="983432" y="2759966"/>
            <a:ext cx="10657184" cy="6830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矩形 56"/>
          <p:cNvSpPr/>
          <p:nvPr/>
        </p:nvSpPr>
        <p:spPr>
          <a:xfrm>
            <a:off x="1170744" y="1878255"/>
            <a:ext cx="9901100" cy="5944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椭圆 3"/>
          <p:cNvSpPr/>
          <p:nvPr/>
        </p:nvSpPr>
        <p:spPr>
          <a:xfrm>
            <a:off x="4655840" y="908720"/>
            <a:ext cx="23042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ES</a:t>
            </a:r>
            <a:r>
              <a:rPr lang="zh-CN" altLang="en-US"/>
              <a:t>集群</a:t>
            </a:r>
          </a:p>
        </p:txBody>
      </p:sp>
      <p:sp>
        <p:nvSpPr>
          <p:cNvPr id="6" name="椭圆 5"/>
          <p:cNvSpPr/>
          <p:nvPr/>
        </p:nvSpPr>
        <p:spPr>
          <a:xfrm>
            <a:off x="5051884" y="1920755"/>
            <a:ext cx="151216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microsoft</a:t>
            </a:r>
            <a:endParaRPr lang="zh-CN" altLang="en-US"/>
          </a:p>
        </p:txBody>
      </p:sp>
      <p:cxnSp>
        <p:nvCxnSpPr>
          <p:cNvPr id="9" name="直接箭头连接符 8"/>
          <p:cNvCxnSpPr>
            <a:stCxn id="4" idx="4"/>
          </p:cNvCxnSpPr>
          <p:nvPr/>
        </p:nvCxnSpPr>
        <p:spPr>
          <a:xfrm flipH="1">
            <a:off x="2927648" y="1412776"/>
            <a:ext cx="288032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4"/>
            <a:endCxn id="6" idx="0"/>
          </p:cNvCxnSpPr>
          <p:nvPr/>
        </p:nvCxnSpPr>
        <p:spPr>
          <a:xfrm>
            <a:off x="5807968" y="1412776"/>
            <a:ext cx="0" cy="507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 idx="4"/>
            <a:endCxn id="20" idx="0"/>
          </p:cNvCxnSpPr>
          <p:nvPr/>
        </p:nvCxnSpPr>
        <p:spPr>
          <a:xfrm>
            <a:off x="5807968" y="1412776"/>
            <a:ext cx="3096344" cy="53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2171564" y="1947186"/>
            <a:ext cx="151216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google</a:t>
            </a:r>
            <a:endParaRPr lang="zh-CN" altLang="en-US"/>
          </a:p>
        </p:txBody>
      </p:sp>
      <p:sp>
        <p:nvSpPr>
          <p:cNvPr id="20" name="椭圆 19"/>
          <p:cNvSpPr/>
          <p:nvPr/>
        </p:nvSpPr>
        <p:spPr>
          <a:xfrm>
            <a:off x="8076220" y="1947186"/>
            <a:ext cx="1656184" cy="492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megacorp</a:t>
            </a:r>
            <a:endParaRPr lang="zh-CN" altLang="en-US"/>
          </a:p>
        </p:txBody>
      </p:sp>
      <p:sp>
        <p:nvSpPr>
          <p:cNvPr id="21" name="椭圆 20"/>
          <p:cNvSpPr/>
          <p:nvPr/>
        </p:nvSpPr>
        <p:spPr>
          <a:xfrm>
            <a:off x="1163452" y="2834309"/>
            <a:ext cx="144016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employee</a:t>
            </a:r>
            <a:endParaRPr lang="zh-CN" altLang="en-US" sz="1600"/>
          </a:p>
        </p:txBody>
      </p:sp>
      <p:sp>
        <p:nvSpPr>
          <p:cNvPr id="22" name="椭圆 21"/>
          <p:cNvSpPr/>
          <p:nvPr/>
        </p:nvSpPr>
        <p:spPr>
          <a:xfrm>
            <a:off x="3107668" y="2852936"/>
            <a:ext cx="144016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product</a:t>
            </a:r>
            <a:endParaRPr lang="zh-CN" altLang="en-US" sz="1600"/>
          </a:p>
        </p:txBody>
      </p:sp>
      <p:cxnSp>
        <p:nvCxnSpPr>
          <p:cNvPr id="24" name="直接箭头连接符 23"/>
          <p:cNvCxnSpPr>
            <a:stCxn id="19" idx="4"/>
            <a:endCxn id="21" idx="0"/>
          </p:cNvCxnSpPr>
          <p:nvPr/>
        </p:nvCxnSpPr>
        <p:spPr>
          <a:xfrm flipH="1">
            <a:off x="1883532" y="2379234"/>
            <a:ext cx="1044116" cy="45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9" idx="4"/>
            <a:endCxn id="22" idx="0"/>
          </p:cNvCxnSpPr>
          <p:nvPr/>
        </p:nvCxnSpPr>
        <p:spPr>
          <a:xfrm>
            <a:off x="2927648" y="2379234"/>
            <a:ext cx="90010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7212124" y="2922710"/>
            <a:ext cx="144016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employee</a:t>
            </a:r>
            <a:endParaRPr lang="zh-CN" altLang="en-US" sz="1600"/>
          </a:p>
        </p:txBody>
      </p:sp>
      <p:sp>
        <p:nvSpPr>
          <p:cNvPr id="28" name="椭圆 27"/>
          <p:cNvSpPr/>
          <p:nvPr/>
        </p:nvSpPr>
        <p:spPr>
          <a:xfrm>
            <a:off x="9156340" y="2941337"/>
            <a:ext cx="144016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product</a:t>
            </a:r>
            <a:endParaRPr lang="zh-CN" altLang="en-US" sz="1600"/>
          </a:p>
        </p:txBody>
      </p:sp>
      <p:cxnSp>
        <p:nvCxnSpPr>
          <p:cNvPr id="29" name="直接箭头连接符 28"/>
          <p:cNvCxnSpPr>
            <a:stCxn id="20" idx="4"/>
            <a:endCxn id="27" idx="0"/>
          </p:cNvCxnSpPr>
          <p:nvPr/>
        </p:nvCxnSpPr>
        <p:spPr>
          <a:xfrm flipH="1">
            <a:off x="7932204" y="2439245"/>
            <a:ext cx="972108" cy="483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0" idx="4"/>
            <a:endCxn id="28" idx="0"/>
          </p:cNvCxnSpPr>
          <p:nvPr/>
        </p:nvCxnSpPr>
        <p:spPr>
          <a:xfrm>
            <a:off x="8904312" y="2439245"/>
            <a:ext cx="972108" cy="50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2063552" y="3865447"/>
            <a:ext cx="2880320" cy="42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{id:1,name:”</a:t>
            </a:r>
            <a:r>
              <a:rPr lang="zh-CN" altLang="en-US"/>
              <a:t>张三</a:t>
            </a:r>
            <a:r>
              <a:rPr lang="en-US" altLang="zh-CN"/>
              <a:t>”,age:18}</a:t>
            </a:r>
            <a:endParaRPr lang="zh-CN" altLang="en-US"/>
          </a:p>
        </p:txBody>
      </p:sp>
      <p:sp>
        <p:nvSpPr>
          <p:cNvPr id="38" name="矩形 37"/>
          <p:cNvSpPr/>
          <p:nvPr/>
        </p:nvSpPr>
        <p:spPr>
          <a:xfrm>
            <a:off x="2070874" y="4369504"/>
            <a:ext cx="2880320" cy="42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{id:2,name:”</a:t>
            </a:r>
            <a:r>
              <a:rPr lang="zh-CN" altLang="en-US"/>
              <a:t>李四</a:t>
            </a:r>
            <a:r>
              <a:rPr lang="en-US" altLang="zh-CN"/>
              <a:t>”,age:19}</a:t>
            </a:r>
            <a:endParaRPr lang="zh-CN" altLang="en-US"/>
          </a:p>
        </p:txBody>
      </p:sp>
      <p:sp>
        <p:nvSpPr>
          <p:cNvPr id="39" name="矩形 38"/>
          <p:cNvSpPr/>
          <p:nvPr/>
        </p:nvSpPr>
        <p:spPr>
          <a:xfrm>
            <a:off x="2070874" y="4873560"/>
            <a:ext cx="2880320" cy="42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{id:3,name:”</a:t>
            </a:r>
            <a:r>
              <a:rPr lang="zh-CN" altLang="en-US"/>
              <a:t>王五</a:t>
            </a:r>
            <a:r>
              <a:rPr lang="en-US" altLang="zh-CN"/>
              <a:t>”,age:20}</a:t>
            </a:r>
            <a:endParaRPr lang="zh-CN" altLang="en-US"/>
          </a:p>
        </p:txBody>
      </p:sp>
      <p:cxnSp>
        <p:nvCxnSpPr>
          <p:cNvPr id="41" name="肘形连接符 40"/>
          <p:cNvCxnSpPr>
            <a:stCxn id="21" idx="4"/>
            <a:endCxn id="37" idx="1"/>
          </p:cNvCxnSpPr>
          <p:nvPr/>
        </p:nvCxnSpPr>
        <p:spPr>
          <a:xfrm rot="16200000" flipH="1">
            <a:off x="1567085" y="3582804"/>
            <a:ext cx="812914" cy="1800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p:cNvCxnSpPr>
            <a:stCxn id="21" idx="4"/>
            <a:endCxn id="38" idx="1"/>
          </p:cNvCxnSpPr>
          <p:nvPr/>
        </p:nvCxnSpPr>
        <p:spPr>
          <a:xfrm rot="16200000" flipH="1">
            <a:off x="1318718" y="3831171"/>
            <a:ext cx="1316971" cy="1873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p:cNvCxnSpPr>
            <a:stCxn id="21" idx="4"/>
            <a:endCxn id="39" idx="1"/>
          </p:cNvCxnSpPr>
          <p:nvPr/>
        </p:nvCxnSpPr>
        <p:spPr>
          <a:xfrm rot="16200000" flipH="1">
            <a:off x="1066690" y="4083199"/>
            <a:ext cx="1821027" cy="1873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8191524" y="3865447"/>
            <a:ext cx="2880320" cy="42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{id:1,name:”</a:t>
            </a:r>
            <a:r>
              <a:rPr lang="zh-CN" altLang="en-US"/>
              <a:t>张三</a:t>
            </a:r>
            <a:r>
              <a:rPr lang="en-US" altLang="zh-CN"/>
              <a:t>”,age:18}</a:t>
            </a:r>
            <a:endParaRPr lang="zh-CN" altLang="en-US"/>
          </a:p>
        </p:txBody>
      </p:sp>
      <p:sp>
        <p:nvSpPr>
          <p:cNvPr id="47" name="矩形 46"/>
          <p:cNvSpPr/>
          <p:nvPr/>
        </p:nvSpPr>
        <p:spPr>
          <a:xfrm>
            <a:off x="8191524" y="4369503"/>
            <a:ext cx="2880320" cy="42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{id:2,name:”</a:t>
            </a:r>
            <a:r>
              <a:rPr lang="zh-CN" altLang="en-US"/>
              <a:t>李四</a:t>
            </a:r>
            <a:r>
              <a:rPr lang="en-US" altLang="zh-CN"/>
              <a:t>”,age:19}</a:t>
            </a:r>
            <a:endParaRPr lang="zh-CN" altLang="en-US"/>
          </a:p>
        </p:txBody>
      </p:sp>
      <p:sp>
        <p:nvSpPr>
          <p:cNvPr id="48" name="矩形 47"/>
          <p:cNvSpPr/>
          <p:nvPr/>
        </p:nvSpPr>
        <p:spPr>
          <a:xfrm>
            <a:off x="8191524" y="4873559"/>
            <a:ext cx="2880320" cy="427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{id:3,name:”</a:t>
            </a:r>
            <a:r>
              <a:rPr lang="zh-CN" altLang="en-US"/>
              <a:t>王五</a:t>
            </a:r>
            <a:r>
              <a:rPr lang="en-US" altLang="zh-CN"/>
              <a:t>”,age:20}</a:t>
            </a:r>
            <a:endParaRPr lang="zh-CN" altLang="en-US"/>
          </a:p>
        </p:txBody>
      </p:sp>
      <p:cxnSp>
        <p:nvCxnSpPr>
          <p:cNvPr id="50" name="肘形连接符 49"/>
          <p:cNvCxnSpPr>
            <a:endCxn id="46" idx="1"/>
          </p:cNvCxnSpPr>
          <p:nvPr/>
        </p:nvCxnSpPr>
        <p:spPr>
          <a:xfrm rot="16200000" flipH="1">
            <a:off x="7707748" y="3595495"/>
            <a:ext cx="708234" cy="2593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肘形连接符 51"/>
          <p:cNvCxnSpPr>
            <a:endCxn id="47" idx="1"/>
          </p:cNvCxnSpPr>
          <p:nvPr/>
        </p:nvCxnSpPr>
        <p:spPr>
          <a:xfrm rot="16200000" flipH="1">
            <a:off x="7453233" y="3845036"/>
            <a:ext cx="1209940" cy="2666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27" idx="4"/>
            <a:endCxn id="48" idx="1"/>
          </p:cNvCxnSpPr>
          <p:nvPr/>
        </p:nvCxnSpPr>
        <p:spPr>
          <a:xfrm rot="16200000" flipH="1">
            <a:off x="7195552" y="4091410"/>
            <a:ext cx="1732625" cy="2593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10170975" y="1937007"/>
            <a:ext cx="1278911" cy="523220"/>
          </a:xfrm>
          <a:prstGeom prst="rect">
            <a:avLst/>
          </a:prstGeom>
          <a:noFill/>
        </p:spPr>
        <p:txBody>
          <a:bodyPr wrap="square" rtlCol="0">
            <a:spAutoFit/>
          </a:bodyPr>
          <a:lstStyle/>
          <a:p>
            <a:r>
              <a:rPr lang="zh-CN" altLang="en-US" sz="2800" b="1">
                <a:latin typeface="Arial Unicode MS" panose="020B0604020202020204" pitchFamily="34" charset="-122"/>
                <a:ea typeface="Arial Unicode MS" panose="020B0604020202020204" pitchFamily="34" charset="-122"/>
                <a:cs typeface="Arial Unicode MS" panose="020B0604020202020204" pitchFamily="34" charset="-122"/>
              </a:rPr>
              <a:t>索引</a:t>
            </a:r>
          </a:p>
        </p:txBody>
      </p:sp>
      <p:sp>
        <p:nvSpPr>
          <p:cNvPr id="60" name="文本框 59"/>
          <p:cNvSpPr txBox="1"/>
          <p:nvPr/>
        </p:nvSpPr>
        <p:spPr>
          <a:xfrm>
            <a:off x="10677124" y="2895751"/>
            <a:ext cx="1278911" cy="523220"/>
          </a:xfrm>
          <a:prstGeom prst="rect">
            <a:avLst/>
          </a:prstGeom>
          <a:noFill/>
        </p:spPr>
        <p:txBody>
          <a:bodyPr wrap="square" rtlCol="0">
            <a:spAutoFit/>
          </a:bodyPr>
          <a:lstStyle/>
          <a:p>
            <a:r>
              <a:rPr lang="zh-CN" altLang="en-US" sz="2800" b="1">
                <a:latin typeface="Arial Unicode MS" panose="020B0604020202020204" pitchFamily="34" charset="-122"/>
                <a:ea typeface="Arial Unicode MS" panose="020B0604020202020204" pitchFamily="34" charset="-122"/>
                <a:cs typeface="Arial Unicode MS" panose="020B0604020202020204" pitchFamily="34" charset="-122"/>
              </a:rPr>
              <a:t>类型</a:t>
            </a:r>
          </a:p>
        </p:txBody>
      </p:sp>
      <p:sp>
        <p:nvSpPr>
          <p:cNvPr id="68" name="文本框 67"/>
          <p:cNvSpPr txBox="1"/>
          <p:nvPr/>
        </p:nvSpPr>
        <p:spPr>
          <a:xfrm>
            <a:off x="11071845" y="4350339"/>
            <a:ext cx="1008142" cy="523220"/>
          </a:xfrm>
          <a:prstGeom prst="rect">
            <a:avLst/>
          </a:prstGeom>
          <a:noFill/>
        </p:spPr>
        <p:txBody>
          <a:bodyPr wrap="square" rtlCol="0">
            <a:spAutoFit/>
          </a:bodyPr>
          <a:lstStyle/>
          <a:p>
            <a:r>
              <a:rPr lang="zh-CN" altLang="en-US" sz="2800" b="1">
                <a:latin typeface="Arial Unicode MS" panose="020B0604020202020204" pitchFamily="34" charset="-122"/>
                <a:ea typeface="Arial Unicode MS" panose="020B0604020202020204" pitchFamily="34" charset="-122"/>
                <a:cs typeface="Arial Unicode MS" panose="020B0604020202020204" pitchFamily="34" charset="-122"/>
              </a:rPr>
              <a:t>文档</a:t>
            </a:r>
          </a:p>
        </p:txBody>
      </p:sp>
      <p:sp>
        <p:nvSpPr>
          <p:cNvPr id="69" name="矩形 68"/>
          <p:cNvSpPr/>
          <p:nvPr/>
        </p:nvSpPr>
        <p:spPr>
          <a:xfrm>
            <a:off x="8472264" y="3865447"/>
            <a:ext cx="180020" cy="179580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0" name="矩形 69"/>
          <p:cNvSpPr/>
          <p:nvPr/>
        </p:nvSpPr>
        <p:spPr>
          <a:xfrm>
            <a:off x="8892030" y="3865447"/>
            <a:ext cx="588345" cy="179580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1" name="矩形 70"/>
          <p:cNvSpPr/>
          <p:nvPr/>
        </p:nvSpPr>
        <p:spPr>
          <a:xfrm>
            <a:off x="10149686" y="3870837"/>
            <a:ext cx="338801" cy="179580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文本框 71"/>
          <p:cNvSpPr txBox="1"/>
          <p:nvPr/>
        </p:nvSpPr>
        <p:spPr>
          <a:xfrm>
            <a:off x="8976304" y="5743024"/>
            <a:ext cx="1008142" cy="523220"/>
          </a:xfrm>
          <a:prstGeom prst="rect">
            <a:avLst/>
          </a:prstGeom>
          <a:noFill/>
        </p:spPr>
        <p:txBody>
          <a:bodyPr wrap="square" rtlCol="0">
            <a:spAutoFit/>
          </a:bodyPr>
          <a:lstStyle/>
          <a:p>
            <a:r>
              <a:rPr lang="zh-CN" altLang="en-US" sz="2800" b="1">
                <a:latin typeface="Arial Unicode MS" panose="020B0604020202020204" pitchFamily="34" charset="-122"/>
                <a:ea typeface="Arial Unicode MS" panose="020B0604020202020204" pitchFamily="34" charset="-122"/>
                <a:cs typeface="Arial Unicode MS" panose="020B0604020202020204" pitchFamily="34" charset="-122"/>
              </a:rPr>
              <a:t>属性</a:t>
            </a:r>
          </a:p>
        </p:txBody>
      </p:sp>
      <p:sp>
        <p:nvSpPr>
          <p:cNvPr id="2" name="文本框 1">
            <a:extLst>
              <a:ext uri="{FF2B5EF4-FFF2-40B4-BE49-F238E27FC236}">
                <a16:creationId xmlns:a16="http://schemas.microsoft.com/office/drawing/2014/main" id="{5111E5EA-2B08-40C7-96E6-9DF439A17678}"/>
              </a:ext>
            </a:extLst>
          </p:cNvPr>
          <p:cNvSpPr txBox="1"/>
          <p:nvPr/>
        </p:nvSpPr>
        <p:spPr>
          <a:xfrm>
            <a:off x="11136560" y="2060848"/>
            <a:ext cx="1261884" cy="523220"/>
          </a:xfrm>
          <a:prstGeom prst="rect">
            <a:avLst/>
          </a:prstGeom>
          <a:noFill/>
        </p:spPr>
        <p:txBody>
          <a:bodyPr wrap="none" rtlCol="0">
            <a:spAutoFit/>
          </a:bodyPr>
          <a:lstStyle/>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数据库</a:t>
            </a:r>
          </a:p>
        </p:txBody>
      </p:sp>
      <p:sp>
        <p:nvSpPr>
          <p:cNvPr id="3" name="文本框 2">
            <a:extLst>
              <a:ext uri="{FF2B5EF4-FFF2-40B4-BE49-F238E27FC236}">
                <a16:creationId xmlns:a16="http://schemas.microsoft.com/office/drawing/2014/main" id="{DBA6CBF5-B23A-4E73-9BDE-7A91148FB4DC}"/>
              </a:ext>
            </a:extLst>
          </p:cNvPr>
          <p:cNvSpPr txBox="1"/>
          <p:nvPr/>
        </p:nvSpPr>
        <p:spPr>
          <a:xfrm>
            <a:off x="11784632" y="3068960"/>
            <a:ext cx="543739" cy="523220"/>
          </a:xfrm>
          <a:prstGeom prst="rect">
            <a:avLst/>
          </a:prstGeom>
          <a:noFill/>
        </p:spPr>
        <p:txBody>
          <a:bodyPr wrap="none" rtlCol="0">
            <a:spAutoFit/>
          </a:bodyPr>
          <a:lstStyle/>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表</a:t>
            </a:r>
          </a:p>
        </p:txBody>
      </p:sp>
      <p:sp>
        <p:nvSpPr>
          <p:cNvPr id="5" name="文本框 4">
            <a:extLst>
              <a:ext uri="{FF2B5EF4-FFF2-40B4-BE49-F238E27FC236}">
                <a16:creationId xmlns:a16="http://schemas.microsoft.com/office/drawing/2014/main" id="{F78B2A1B-DA07-4F7B-B180-832BB9AB7E83}"/>
              </a:ext>
            </a:extLst>
          </p:cNvPr>
          <p:cNvSpPr txBox="1"/>
          <p:nvPr/>
        </p:nvSpPr>
        <p:spPr>
          <a:xfrm>
            <a:off x="9876420" y="6021288"/>
            <a:ext cx="543739" cy="523220"/>
          </a:xfrm>
          <a:prstGeom prst="rect">
            <a:avLst/>
          </a:prstGeom>
          <a:noFill/>
        </p:spPr>
        <p:txBody>
          <a:bodyPr wrap="none" rtlCol="0">
            <a:spAutoFit/>
          </a:bodyPr>
          <a:lstStyle/>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列</a:t>
            </a:r>
          </a:p>
        </p:txBody>
      </p:sp>
    </p:spTree>
    <p:extLst>
      <p:ext uri="{BB962C8B-B14F-4D97-AF65-F5344CB8AC3E}">
        <p14:creationId xmlns:p14="http://schemas.microsoft.com/office/powerpoint/2010/main" val="27309590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A92D4-4459-4516-ABF2-AED88A5A03FF}"/>
              </a:ext>
            </a:extLst>
          </p:cNvPr>
          <p:cNvSpPr>
            <a:spLocks noGrp="1"/>
          </p:cNvSpPr>
          <p:nvPr>
            <p:ph type="title"/>
          </p:nvPr>
        </p:nvSpPr>
        <p:spPr/>
        <p:txBody>
          <a:bodyPr/>
          <a:lstStyle/>
          <a:p>
            <a:r>
              <a:rPr lang="zh-CN" altLang="en-US" dirty="0"/>
              <a:t>使用</a:t>
            </a:r>
            <a:r>
              <a:rPr lang="en-US" altLang="zh-CN" dirty="0"/>
              <a:t>put</a:t>
            </a:r>
            <a:r>
              <a:rPr lang="zh-CN" altLang="en-US" dirty="0"/>
              <a:t>向</a:t>
            </a:r>
            <a:r>
              <a:rPr lang="en-US" altLang="zh-CN" dirty="0" err="1"/>
              <a:t>elasticsearch</a:t>
            </a:r>
            <a:r>
              <a:rPr lang="zh-CN" altLang="en-US" dirty="0"/>
              <a:t>发送数据</a:t>
            </a:r>
          </a:p>
        </p:txBody>
      </p:sp>
      <p:pic>
        <p:nvPicPr>
          <p:cNvPr id="6" name="图片 5">
            <a:extLst>
              <a:ext uri="{FF2B5EF4-FFF2-40B4-BE49-F238E27FC236}">
                <a16:creationId xmlns:a16="http://schemas.microsoft.com/office/drawing/2014/main" id="{784ABAD5-572D-4059-B611-2C1DAE50D809}"/>
              </a:ext>
            </a:extLst>
          </p:cNvPr>
          <p:cNvPicPr>
            <a:picLocks noChangeAspect="1"/>
          </p:cNvPicPr>
          <p:nvPr/>
        </p:nvPicPr>
        <p:blipFill>
          <a:blip r:embed="rId2"/>
          <a:stretch>
            <a:fillRect/>
          </a:stretch>
        </p:blipFill>
        <p:spPr>
          <a:xfrm>
            <a:off x="4727848" y="1628800"/>
            <a:ext cx="7133333" cy="4657849"/>
          </a:xfrm>
          <a:prstGeom prst="rect">
            <a:avLst/>
          </a:prstGeom>
        </p:spPr>
      </p:pic>
      <p:pic>
        <p:nvPicPr>
          <p:cNvPr id="7" name="图片 6">
            <a:extLst>
              <a:ext uri="{FF2B5EF4-FFF2-40B4-BE49-F238E27FC236}">
                <a16:creationId xmlns:a16="http://schemas.microsoft.com/office/drawing/2014/main" id="{2C3286E8-40A0-41A7-8FB7-D829B52E7DC8}"/>
              </a:ext>
            </a:extLst>
          </p:cNvPr>
          <p:cNvPicPr>
            <a:picLocks noChangeAspect="1"/>
          </p:cNvPicPr>
          <p:nvPr/>
        </p:nvPicPr>
        <p:blipFill>
          <a:blip r:embed="rId3"/>
          <a:stretch>
            <a:fillRect/>
          </a:stretch>
        </p:blipFill>
        <p:spPr>
          <a:xfrm>
            <a:off x="146896" y="1628800"/>
            <a:ext cx="4580952" cy="2876190"/>
          </a:xfrm>
          <a:prstGeom prst="rect">
            <a:avLst/>
          </a:prstGeom>
        </p:spPr>
      </p:pic>
      <p:sp>
        <p:nvSpPr>
          <p:cNvPr id="8" name="文本框 7">
            <a:extLst>
              <a:ext uri="{FF2B5EF4-FFF2-40B4-BE49-F238E27FC236}">
                <a16:creationId xmlns:a16="http://schemas.microsoft.com/office/drawing/2014/main" id="{8954AF26-F4F6-49DA-8EDD-DBA55B392DD8}"/>
              </a:ext>
            </a:extLst>
          </p:cNvPr>
          <p:cNvSpPr txBox="1"/>
          <p:nvPr/>
        </p:nvSpPr>
        <p:spPr>
          <a:xfrm>
            <a:off x="407368" y="4869160"/>
            <a:ext cx="3937296" cy="1815882"/>
          </a:xfrm>
          <a:prstGeom prst="rect">
            <a:avLst/>
          </a:prstGeom>
          <a:noFill/>
        </p:spPr>
        <p:txBody>
          <a:bodyPr wrap="none" rtlCol="0">
            <a:spAutoFit/>
          </a:bodyPr>
          <a:lstStyle/>
          <a:p>
            <a:r>
              <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rPr>
              <a:t>Put</a:t>
            </a:r>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存放</a:t>
            </a:r>
            <a:endPar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rPr>
              <a:t>Get</a:t>
            </a:r>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检索</a:t>
            </a:r>
            <a:endPar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rPr>
              <a:t>Delete</a:t>
            </a:r>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删除</a:t>
            </a:r>
            <a:endPar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rPr>
              <a:t>Head</a:t>
            </a:r>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检查文档是否存在</a:t>
            </a:r>
          </a:p>
        </p:txBody>
      </p:sp>
    </p:spTree>
    <p:extLst>
      <p:ext uri="{BB962C8B-B14F-4D97-AF65-F5344CB8AC3E}">
        <p14:creationId xmlns:p14="http://schemas.microsoft.com/office/powerpoint/2010/main" val="2127829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785E241-38BE-41D3-A072-1E958FCF9375}"/>
              </a:ext>
            </a:extLst>
          </p:cNvPr>
          <p:cNvPicPr>
            <a:picLocks noChangeAspect="1"/>
          </p:cNvPicPr>
          <p:nvPr/>
        </p:nvPicPr>
        <p:blipFill>
          <a:blip r:embed="rId2"/>
          <a:stretch>
            <a:fillRect/>
          </a:stretch>
        </p:blipFill>
        <p:spPr>
          <a:xfrm>
            <a:off x="6205289" y="1143373"/>
            <a:ext cx="7342857" cy="5371429"/>
          </a:xfrm>
          <a:prstGeom prst="rect">
            <a:avLst/>
          </a:prstGeom>
        </p:spPr>
      </p:pic>
      <p:pic>
        <p:nvPicPr>
          <p:cNvPr id="4" name="内容占位符 3">
            <a:extLst>
              <a:ext uri="{FF2B5EF4-FFF2-40B4-BE49-F238E27FC236}">
                <a16:creationId xmlns:a16="http://schemas.microsoft.com/office/drawing/2014/main" id="{578B8317-9B50-46FD-A3D7-F0C83E6B345A}"/>
              </a:ext>
            </a:extLst>
          </p:cNvPr>
          <p:cNvPicPr>
            <a:picLocks noGrp="1" noChangeAspect="1"/>
          </p:cNvPicPr>
          <p:nvPr>
            <p:ph idx="1"/>
          </p:nvPr>
        </p:nvPicPr>
        <p:blipFill>
          <a:blip r:embed="rId3"/>
          <a:stretch>
            <a:fillRect/>
          </a:stretch>
        </p:blipFill>
        <p:spPr>
          <a:xfrm>
            <a:off x="595139" y="1988840"/>
            <a:ext cx="5644877" cy="4525962"/>
          </a:xfrm>
          <a:prstGeom prst="rect">
            <a:avLst/>
          </a:prstGeom>
        </p:spPr>
      </p:pic>
    </p:spTree>
    <p:extLst>
      <p:ext uri="{BB962C8B-B14F-4D97-AF65-F5344CB8AC3E}">
        <p14:creationId xmlns:p14="http://schemas.microsoft.com/office/powerpoint/2010/main" val="774668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29147-04E3-45E5-9DB6-0007D19C250E}"/>
              </a:ext>
            </a:extLst>
          </p:cNvPr>
          <p:cNvSpPr>
            <a:spLocks noGrp="1"/>
          </p:cNvSpPr>
          <p:nvPr>
            <p:ph type="title"/>
          </p:nvPr>
        </p:nvSpPr>
        <p:spPr/>
        <p:txBody>
          <a:bodyPr/>
          <a:lstStyle/>
          <a:p>
            <a:r>
              <a:rPr lang="zh-CN" altLang="en-US" dirty="0"/>
              <a:t>查询表达式（指定</a:t>
            </a:r>
            <a:r>
              <a:rPr lang="en-US" altLang="zh-CN" dirty="0"/>
              <a:t>json</a:t>
            </a:r>
            <a:r>
              <a:rPr lang="zh-CN" altLang="en-US" dirty="0"/>
              <a:t>）</a:t>
            </a:r>
          </a:p>
        </p:txBody>
      </p:sp>
      <p:pic>
        <p:nvPicPr>
          <p:cNvPr id="4" name="内容占位符 3">
            <a:extLst>
              <a:ext uri="{FF2B5EF4-FFF2-40B4-BE49-F238E27FC236}">
                <a16:creationId xmlns:a16="http://schemas.microsoft.com/office/drawing/2014/main" id="{95DD3B93-D3F6-46A3-A393-F07F08C5D115}"/>
              </a:ext>
            </a:extLst>
          </p:cNvPr>
          <p:cNvPicPr>
            <a:picLocks noGrp="1" noChangeAspect="1"/>
          </p:cNvPicPr>
          <p:nvPr>
            <p:ph idx="1"/>
          </p:nvPr>
        </p:nvPicPr>
        <p:blipFill>
          <a:blip r:embed="rId2"/>
          <a:stretch>
            <a:fillRect/>
          </a:stretch>
        </p:blipFill>
        <p:spPr>
          <a:xfrm>
            <a:off x="2279576" y="1617682"/>
            <a:ext cx="7280230" cy="4525962"/>
          </a:xfrm>
          <a:prstGeom prst="rect">
            <a:avLst/>
          </a:prstGeom>
        </p:spPr>
      </p:pic>
    </p:spTree>
    <p:extLst>
      <p:ext uri="{BB962C8B-B14F-4D97-AF65-F5344CB8AC3E}">
        <p14:creationId xmlns:p14="http://schemas.microsoft.com/office/powerpoint/2010/main" val="1593245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三、整合</a:t>
            </a:r>
            <a:r>
              <a:rPr lang="en-US" altLang="zh-CN"/>
              <a:t>ElasticSearch</a:t>
            </a:r>
            <a:r>
              <a:rPr lang="zh-CN" altLang="en-US"/>
              <a:t>测试 </a:t>
            </a:r>
          </a:p>
        </p:txBody>
      </p:sp>
      <p:sp>
        <p:nvSpPr>
          <p:cNvPr id="3" name="内容占位符 2"/>
          <p:cNvSpPr>
            <a:spLocks noGrp="1"/>
          </p:cNvSpPr>
          <p:nvPr>
            <p:ph idx="1"/>
          </p:nvPr>
        </p:nvSpPr>
        <p:spPr>
          <a:xfrm>
            <a:off x="551384" y="1596746"/>
            <a:ext cx="10972800" cy="4525963"/>
          </a:xfrm>
        </p:spPr>
        <p:txBody>
          <a:bodyPr>
            <a:normAutofit fontScale="40000" lnSpcReduction="20000"/>
          </a:bodyPr>
          <a:lstStyle/>
          <a:p>
            <a:endParaRPr lang="en-US" altLang="zh-CN" dirty="0"/>
          </a:p>
          <a:p>
            <a:endParaRPr lang="en-US" altLang="zh-CN" dirty="0"/>
          </a:p>
          <a:p>
            <a:r>
              <a:rPr lang="zh-CN" altLang="en-US" sz="2100" dirty="0"/>
              <a:t>导入依赖（</a:t>
            </a:r>
            <a:r>
              <a:rPr lang="en-US" altLang="zh-CN" sz="2100" dirty="0">
                <a:highlight>
                  <a:srgbClr val="00FFFF"/>
                </a:highlight>
              </a:rPr>
              <a:t>web</a:t>
            </a:r>
            <a:r>
              <a:rPr lang="zh-CN" altLang="en-US" sz="2100" dirty="0">
                <a:highlight>
                  <a:srgbClr val="00FFFF"/>
                </a:highlight>
              </a:rPr>
              <a:t>，</a:t>
            </a:r>
            <a:r>
              <a:rPr lang="en-US" altLang="zh-CN" sz="2100" dirty="0" err="1">
                <a:highlight>
                  <a:srgbClr val="00FFFF"/>
                </a:highlight>
              </a:rPr>
              <a:t>elasticsearch</a:t>
            </a:r>
            <a:r>
              <a:rPr lang="zh-CN" altLang="en-US" sz="2100" dirty="0"/>
              <a:t>连个模块）</a:t>
            </a:r>
            <a:endParaRPr lang="en-US" altLang="zh-CN" sz="2100" dirty="0"/>
          </a:p>
          <a:p>
            <a:r>
              <a:rPr lang="zh-CN" altLang="en-US" sz="2100" dirty="0"/>
              <a:t>引入</a:t>
            </a:r>
            <a:r>
              <a:rPr lang="en-US" altLang="zh-CN" sz="2100" dirty="0"/>
              <a:t>spring-boot-starter-data-</a:t>
            </a:r>
            <a:r>
              <a:rPr lang="en-US" altLang="zh-CN" sz="2100" dirty="0" err="1"/>
              <a:t>elasticsearch</a:t>
            </a:r>
            <a:endParaRPr lang="en-US" altLang="zh-CN" sz="2100" dirty="0"/>
          </a:p>
          <a:p>
            <a:pPr marL="0" indent="0">
              <a:buNone/>
            </a:pP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安装</a:t>
            </a:r>
            <a:r>
              <a:rPr lang="en-US" altLang="zh-CN" dirty="0"/>
              <a:t>Spring Data </a:t>
            </a:r>
            <a:r>
              <a:rPr lang="zh-CN" altLang="en-US" dirty="0"/>
              <a:t>对应版本的</a:t>
            </a:r>
            <a:r>
              <a:rPr lang="en-US" altLang="zh-CN" dirty="0" err="1"/>
              <a:t>ElasticSearch</a:t>
            </a:r>
            <a:endParaRPr lang="en-US" altLang="zh-CN" dirty="0"/>
          </a:p>
          <a:p>
            <a:r>
              <a:rPr lang="en-US" altLang="zh-CN" dirty="0" err="1"/>
              <a:t>application.yml</a:t>
            </a:r>
            <a:r>
              <a:rPr lang="zh-CN" altLang="en-US" dirty="0"/>
              <a:t>配置</a:t>
            </a:r>
            <a:endParaRPr lang="en-US" altLang="zh-CN" dirty="0"/>
          </a:p>
          <a:p>
            <a:r>
              <a:rPr lang="en-US" altLang="zh-CN" dirty="0"/>
              <a:t>Spring Boot</a:t>
            </a:r>
            <a:r>
              <a:rPr lang="zh-CN" altLang="en-US" dirty="0"/>
              <a:t>自动配置的</a:t>
            </a:r>
            <a:endParaRPr lang="en-US" altLang="zh-CN" dirty="0"/>
          </a:p>
          <a:p>
            <a:pPr marL="0" indent="0">
              <a:buNone/>
            </a:pPr>
            <a:r>
              <a:rPr lang="en-US" altLang="zh-CN" dirty="0"/>
              <a:t>	</a:t>
            </a:r>
            <a:r>
              <a:rPr lang="en-US" altLang="zh-CN" dirty="0" err="1"/>
              <a:t>ElasticsearchRepository</a:t>
            </a:r>
            <a:r>
              <a:rPr lang="zh-CN" altLang="en-US" dirty="0"/>
              <a:t>、</a:t>
            </a:r>
            <a:r>
              <a:rPr lang="en-US" altLang="zh-CN" dirty="0" err="1"/>
              <a:t>ElasticsearchTemplate</a:t>
            </a:r>
            <a:r>
              <a:rPr lang="zh-CN" altLang="en-US" dirty="0"/>
              <a:t>、</a:t>
            </a:r>
            <a:r>
              <a:rPr lang="en-US" altLang="zh-CN" dirty="0"/>
              <a:t>Jest</a:t>
            </a:r>
          </a:p>
          <a:p>
            <a:r>
              <a:rPr lang="zh-CN" altLang="en-US" dirty="0"/>
              <a:t>测试</a:t>
            </a:r>
            <a:r>
              <a:rPr lang="en-US" altLang="zh-CN" dirty="0" err="1"/>
              <a:t>ElasticSearch</a:t>
            </a:r>
            <a:br>
              <a:rPr lang="en-US" altLang="zh-CN" dirty="0"/>
            </a:br>
            <a:br>
              <a:rPr lang="en-US" altLang="zh-CN" dirty="0"/>
            </a:br>
            <a:endParaRPr lang="en-US" altLang="zh-CN" b="1" dirty="0">
              <a:solidFill>
                <a:srgbClr val="0000FF"/>
              </a:solidFill>
            </a:endParaRPr>
          </a:p>
        </p:txBody>
      </p:sp>
      <p:sp>
        <p:nvSpPr>
          <p:cNvPr id="4" name="文本框 3">
            <a:extLst>
              <a:ext uri="{FF2B5EF4-FFF2-40B4-BE49-F238E27FC236}">
                <a16:creationId xmlns:a16="http://schemas.microsoft.com/office/drawing/2014/main" id="{A5DC380F-4DD0-4E52-AB89-2230066AD628}"/>
              </a:ext>
            </a:extLst>
          </p:cNvPr>
          <p:cNvSpPr txBox="1"/>
          <p:nvPr/>
        </p:nvSpPr>
        <p:spPr>
          <a:xfrm>
            <a:off x="479376" y="1052736"/>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94</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a:extLst>
              <a:ext uri="{FF2B5EF4-FFF2-40B4-BE49-F238E27FC236}">
                <a16:creationId xmlns:a16="http://schemas.microsoft.com/office/drawing/2014/main" id="{60AA7E0A-4B34-41B9-A16D-C37B6A6951EA}"/>
              </a:ext>
            </a:extLst>
          </p:cNvPr>
          <p:cNvPicPr>
            <a:picLocks noChangeAspect="1"/>
          </p:cNvPicPr>
          <p:nvPr/>
        </p:nvPicPr>
        <p:blipFill>
          <a:blip r:embed="rId3"/>
          <a:stretch>
            <a:fillRect/>
          </a:stretch>
        </p:blipFill>
        <p:spPr>
          <a:xfrm>
            <a:off x="610297" y="2290905"/>
            <a:ext cx="7561905" cy="2276190"/>
          </a:xfrm>
          <a:prstGeom prst="rect">
            <a:avLst/>
          </a:prstGeom>
        </p:spPr>
      </p:pic>
      <p:cxnSp>
        <p:nvCxnSpPr>
          <p:cNvPr id="7" name="直接箭头连接符 6">
            <a:extLst>
              <a:ext uri="{FF2B5EF4-FFF2-40B4-BE49-F238E27FC236}">
                <a16:creationId xmlns:a16="http://schemas.microsoft.com/office/drawing/2014/main" id="{BACF934C-15E0-4A0A-9B7D-AC76DE4978B3}"/>
              </a:ext>
            </a:extLst>
          </p:cNvPr>
          <p:cNvCxnSpPr/>
          <p:nvPr/>
        </p:nvCxnSpPr>
        <p:spPr>
          <a:xfrm>
            <a:off x="2423592" y="2195736"/>
            <a:ext cx="936104" cy="144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864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528848B-591C-4C63-B40D-35B37A234A17}"/>
              </a:ext>
            </a:extLst>
          </p:cNvPr>
          <p:cNvPicPr>
            <a:picLocks noChangeAspect="1"/>
          </p:cNvPicPr>
          <p:nvPr/>
        </p:nvPicPr>
        <p:blipFill>
          <a:blip r:embed="rId2"/>
          <a:stretch>
            <a:fillRect/>
          </a:stretch>
        </p:blipFill>
        <p:spPr>
          <a:xfrm>
            <a:off x="119336" y="1628800"/>
            <a:ext cx="5723809" cy="5019048"/>
          </a:xfrm>
          <a:prstGeom prst="rect">
            <a:avLst/>
          </a:prstGeom>
        </p:spPr>
      </p:pic>
      <p:sp>
        <p:nvSpPr>
          <p:cNvPr id="2" name="标题 1">
            <a:extLst>
              <a:ext uri="{FF2B5EF4-FFF2-40B4-BE49-F238E27FC236}">
                <a16:creationId xmlns:a16="http://schemas.microsoft.com/office/drawing/2014/main" id="{1A10EA27-1F59-4E6D-BDCC-88A17B5B04FE}"/>
              </a:ext>
            </a:extLst>
          </p:cNvPr>
          <p:cNvSpPr>
            <a:spLocks noGrp="1"/>
          </p:cNvSpPr>
          <p:nvPr>
            <p:ph type="title"/>
          </p:nvPr>
        </p:nvSpPr>
        <p:spPr/>
        <p:txBody>
          <a:bodyPr/>
          <a:lstStyle/>
          <a:p>
            <a:r>
              <a:rPr lang="en-US" altLang="zh-CN" dirty="0" err="1"/>
              <a:t>Springboot</a:t>
            </a:r>
            <a:r>
              <a:rPr lang="zh-CN" altLang="en-US" dirty="0"/>
              <a:t>有两种方式来操作</a:t>
            </a:r>
            <a:r>
              <a:rPr lang="en-US" altLang="zh-CN" dirty="0" err="1"/>
              <a:t>elasticsearch</a:t>
            </a:r>
            <a:endParaRPr lang="zh-CN" altLang="en-US" dirty="0"/>
          </a:p>
        </p:txBody>
      </p:sp>
      <p:pic>
        <p:nvPicPr>
          <p:cNvPr id="9" name="图片 8">
            <a:extLst>
              <a:ext uri="{FF2B5EF4-FFF2-40B4-BE49-F238E27FC236}">
                <a16:creationId xmlns:a16="http://schemas.microsoft.com/office/drawing/2014/main" id="{93E94F70-5DB4-4BC0-AB2E-996C48057B89}"/>
              </a:ext>
            </a:extLst>
          </p:cNvPr>
          <p:cNvPicPr>
            <a:picLocks noChangeAspect="1"/>
          </p:cNvPicPr>
          <p:nvPr/>
        </p:nvPicPr>
        <p:blipFill>
          <a:blip r:embed="rId3"/>
          <a:stretch>
            <a:fillRect/>
          </a:stretch>
        </p:blipFill>
        <p:spPr>
          <a:xfrm>
            <a:off x="4583833" y="1595923"/>
            <a:ext cx="7488832" cy="1942857"/>
          </a:xfrm>
          <a:prstGeom prst="rect">
            <a:avLst/>
          </a:prstGeom>
        </p:spPr>
      </p:pic>
      <p:pic>
        <p:nvPicPr>
          <p:cNvPr id="10" name="图片 9">
            <a:extLst>
              <a:ext uri="{FF2B5EF4-FFF2-40B4-BE49-F238E27FC236}">
                <a16:creationId xmlns:a16="http://schemas.microsoft.com/office/drawing/2014/main" id="{9E00786E-E4C8-48A1-AE30-C14149C59423}"/>
              </a:ext>
            </a:extLst>
          </p:cNvPr>
          <p:cNvPicPr>
            <a:picLocks noChangeAspect="1"/>
          </p:cNvPicPr>
          <p:nvPr/>
        </p:nvPicPr>
        <p:blipFill>
          <a:blip r:embed="rId4"/>
          <a:stretch>
            <a:fillRect/>
          </a:stretch>
        </p:blipFill>
        <p:spPr>
          <a:xfrm>
            <a:off x="4637248" y="3538780"/>
            <a:ext cx="7435416" cy="2200000"/>
          </a:xfrm>
          <a:prstGeom prst="rect">
            <a:avLst/>
          </a:prstGeom>
        </p:spPr>
      </p:pic>
      <p:cxnSp>
        <p:nvCxnSpPr>
          <p:cNvPr id="12" name="直接箭头连接符 11">
            <a:extLst>
              <a:ext uri="{FF2B5EF4-FFF2-40B4-BE49-F238E27FC236}">
                <a16:creationId xmlns:a16="http://schemas.microsoft.com/office/drawing/2014/main" id="{8225E585-8E02-4D1D-8983-8EBEB49E6CED}"/>
              </a:ext>
            </a:extLst>
          </p:cNvPr>
          <p:cNvCxnSpPr/>
          <p:nvPr/>
        </p:nvCxnSpPr>
        <p:spPr>
          <a:xfrm flipV="1">
            <a:off x="7176120" y="3429000"/>
            <a:ext cx="144016" cy="72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48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DECD0-09EC-49A6-B633-16DC27171B54}"/>
              </a:ext>
            </a:extLst>
          </p:cNvPr>
          <p:cNvSpPr>
            <a:spLocks noGrp="1"/>
          </p:cNvSpPr>
          <p:nvPr>
            <p:ph type="title"/>
          </p:nvPr>
        </p:nvSpPr>
        <p:spPr/>
        <p:txBody>
          <a:bodyPr/>
          <a:lstStyle/>
          <a:p>
            <a:r>
              <a:rPr lang="zh-CN" altLang="en-US" dirty="0"/>
              <a:t>方案一</a:t>
            </a:r>
            <a:r>
              <a:rPr lang="en-US" altLang="zh-CN" dirty="0"/>
              <a:t>Jest client</a:t>
            </a:r>
            <a:r>
              <a:rPr lang="zh-CN" altLang="en-US" dirty="0"/>
              <a:t>方式测试</a:t>
            </a:r>
          </a:p>
        </p:txBody>
      </p:sp>
      <p:sp>
        <p:nvSpPr>
          <p:cNvPr id="3" name="内容占位符 2">
            <a:extLst>
              <a:ext uri="{FF2B5EF4-FFF2-40B4-BE49-F238E27FC236}">
                <a16:creationId xmlns:a16="http://schemas.microsoft.com/office/drawing/2014/main" id="{8DC57540-F2E8-46C3-A833-E9D15DB00434}"/>
              </a:ext>
            </a:extLst>
          </p:cNvPr>
          <p:cNvSpPr>
            <a:spLocks noGrp="1"/>
          </p:cNvSpPr>
          <p:nvPr>
            <p:ph idx="1"/>
          </p:nvPr>
        </p:nvSpPr>
        <p:spPr/>
        <p:txBody>
          <a:bodyPr/>
          <a:lstStyle/>
          <a:p>
            <a:r>
              <a:rPr lang="zh-CN" altLang="en-US" dirty="0">
                <a:highlight>
                  <a:srgbClr val="00FFFF"/>
                </a:highlight>
              </a:rPr>
              <a:t>取消</a:t>
            </a:r>
            <a:r>
              <a:rPr lang="en-US" altLang="zh-CN" dirty="0">
                <a:highlight>
                  <a:srgbClr val="00FFFF"/>
                </a:highlight>
              </a:rPr>
              <a:t>spring-boot-starter-data-</a:t>
            </a:r>
            <a:r>
              <a:rPr lang="en-US" altLang="zh-CN" dirty="0" err="1">
                <a:highlight>
                  <a:srgbClr val="00FFFF"/>
                </a:highlight>
              </a:rPr>
              <a:t>elasticsearch</a:t>
            </a:r>
            <a:r>
              <a:rPr lang="zh-CN" altLang="en-US" dirty="0">
                <a:highlight>
                  <a:srgbClr val="00FFFF"/>
                </a:highlight>
              </a:rPr>
              <a:t>依赖</a:t>
            </a:r>
            <a:endParaRPr lang="en-US" altLang="zh-CN" dirty="0">
              <a:highlight>
                <a:srgbClr val="00FFFF"/>
              </a:highlight>
            </a:endParaRPr>
          </a:p>
          <a:p>
            <a:r>
              <a:rPr lang="zh-CN" altLang="en-US" dirty="0"/>
              <a:t>找对应的</a:t>
            </a:r>
            <a:r>
              <a:rPr lang="en-US" altLang="zh-CN" dirty="0"/>
              <a:t>Jest</a:t>
            </a:r>
            <a:r>
              <a:rPr lang="zh-CN" altLang="en-US" dirty="0"/>
              <a:t>版本</a:t>
            </a:r>
            <a:endParaRPr lang="en-US" altLang="zh-CN" dirty="0"/>
          </a:p>
          <a:p>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22ADF17E-4EC0-432F-9248-CF1C19F901B9}"/>
              </a:ext>
            </a:extLst>
          </p:cNvPr>
          <p:cNvPicPr>
            <a:picLocks noChangeAspect="1"/>
          </p:cNvPicPr>
          <p:nvPr/>
        </p:nvPicPr>
        <p:blipFill>
          <a:blip r:embed="rId2"/>
          <a:stretch>
            <a:fillRect/>
          </a:stretch>
        </p:blipFill>
        <p:spPr>
          <a:xfrm>
            <a:off x="335360" y="2996952"/>
            <a:ext cx="4219048" cy="2228571"/>
          </a:xfrm>
          <a:prstGeom prst="rect">
            <a:avLst/>
          </a:prstGeom>
        </p:spPr>
      </p:pic>
      <p:pic>
        <p:nvPicPr>
          <p:cNvPr id="5" name="图片 4">
            <a:extLst>
              <a:ext uri="{FF2B5EF4-FFF2-40B4-BE49-F238E27FC236}">
                <a16:creationId xmlns:a16="http://schemas.microsoft.com/office/drawing/2014/main" id="{99D765C0-F005-4294-BF60-8BC2A39A79C4}"/>
              </a:ext>
            </a:extLst>
          </p:cNvPr>
          <p:cNvPicPr>
            <a:picLocks noChangeAspect="1"/>
          </p:cNvPicPr>
          <p:nvPr/>
        </p:nvPicPr>
        <p:blipFill>
          <a:blip r:embed="rId3"/>
          <a:stretch>
            <a:fillRect/>
          </a:stretch>
        </p:blipFill>
        <p:spPr>
          <a:xfrm>
            <a:off x="4583832" y="2996952"/>
            <a:ext cx="3380952" cy="1009524"/>
          </a:xfrm>
          <a:prstGeom prst="rect">
            <a:avLst/>
          </a:prstGeom>
        </p:spPr>
      </p:pic>
      <p:pic>
        <p:nvPicPr>
          <p:cNvPr id="6" name="图片 5">
            <a:extLst>
              <a:ext uri="{FF2B5EF4-FFF2-40B4-BE49-F238E27FC236}">
                <a16:creationId xmlns:a16="http://schemas.microsoft.com/office/drawing/2014/main" id="{13EE1CF1-EBF0-4720-912B-F7FCEDD6EEEC}"/>
              </a:ext>
            </a:extLst>
          </p:cNvPr>
          <p:cNvPicPr>
            <a:picLocks noChangeAspect="1"/>
          </p:cNvPicPr>
          <p:nvPr/>
        </p:nvPicPr>
        <p:blipFill>
          <a:blip r:embed="rId4"/>
          <a:stretch>
            <a:fillRect/>
          </a:stretch>
        </p:blipFill>
        <p:spPr>
          <a:xfrm>
            <a:off x="656523" y="5707758"/>
            <a:ext cx="5161905" cy="361905"/>
          </a:xfrm>
          <a:prstGeom prst="rect">
            <a:avLst/>
          </a:prstGeom>
        </p:spPr>
      </p:pic>
      <p:sp>
        <p:nvSpPr>
          <p:cNvPr id="7" name="文本框 6">
            <a:extLst>
              <a:ext uri="{FF2B5EF4-FFF2-40B4-BE49-F238E27FC236}">
                <a16:creationId xmlns:a16="http://schemas.microsoft.com/office/drawing/2014/main" id="{FC55D378-5E9D-4B7E-A196-1EAC4A84D25D}"/>
              </a:ext>
            </a:extLst>
          </p:cNvPr>
          <p:cNvSpPr txBox="1"/>
          <p:nvPr/>
        </p:nvSpPr>
        <p:spPr>
          <a:xfrm>
            <a:off x="911424" y="5090089"/>
            <a:ext cx="2800767" cy="523220"/>
          </a:xfrm>
          <a:prstGeom prst="rect">
            <a:avLst/>
          </a:prstGeom>
          <a:noFill/>
        </p:spPr>
        <p:txBody>
          <a:bodyPr wrap="none" rtlCol="0">
            <a:spAutoFit/>
          </a:bodyPr>
          <a:lstStyle/>
          <a:p>
            <a:pPr marL="457200" indent="-4572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配置连接信息</a:t>
            </a:r>
          </a:p>
        </p:txBody>
      </p:sp>
    </p:spTree>
    <p:extLst>
      <p:ext uri="{BB962C8B-B14F-4D97-AF65-F5344CB8AC3E}">
        <p14:creationId xmlns:p14="http://schemas.microsoft.com/office/powerpoint/2010/main" val="2676310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DECD0-09EC-49A6-B633-16DC27171B54}"/>
              </a:ext>
            </a:extLst>
          </p:cNvPr>
          <p:cNvSpPr>
            <a:spLocks noGrp="1"/>
          </p:cNvSpPr>
          <p:nvPr>
            <p:ph type="title"/>
          </p:nvPr>
        </p:nvSpPr>
        <p:spPr/>
        <p:txBody>
          <a:bodyPr/>
          <a:lstStyle/>
          <a:p>
            <a:r>
              <a:rPr lang="en-US" altLang="zh-CN" dirty="0"/>
              <a:t>Jest client</a:t>
            </a:r>
            <a:r>
              <a:rPr lang="zh-CN" altLang="en-US" dirty="0"/>
              <a:t>方式插入数据</a:t>
            </a:r>
          </a:p>
        </p:txBody>
      </p:sp>
      <p:pic>
        <p:nvPicPr>
          <p:cNvPr id="10" name="图片 9">
            <a:extLst>
              <a:ext uri="{FF2B5EF4-FFF2-40B4-BE49-F238E27FC236}">
                <a16:creationId xmlns:a16="http://schemas.microsoft.com/office/drawing/2014/main" id="{0EE77C34-1EBB-488B-B6EE-1368CA06331A}"/>
              </a:ext>
            </a:extLst>
          </p:cNvPr>
          <p:cNvPicPr>
            <a:picLocks noChangeAspect="1"/>
          </p:cNvPicPr>
          <p:nvPr/>
        </p:nvPicPr>
        <p:blipFill>
          <a:blip r:embed="rId2"/>
          <a:stretch>
            <a:fillRect/>
          </a:stretch>
        </p:blipFill>
        <p:spPr>
          <a:xfrm>
            <a:off x="335360" y="1628800"/>
            <a:ext cx="7580952" cy="4628571"/>
          </a:xfrm>
          <a:prstGeom prst="rect">
            <a:avLst/>
          </a:prstGeom>
        </p:spPr>
      </p:pic>
      <p:pic>
        <p:nvPicPr>
          <p:cNvPr id="11" name="图片 10">
            <a:extLst>
              <a:ext uri="{FF2B5EF4-FFF2-40B4-BE49-F238E27FC236}">
                <a16:creationId xmlns:a16="http://schemas.microsoft.com/office/drawing/2014/main" id="{45D27132-4EA2-4196-A0A4-D9B9BE7F6D02}"/>
              </a:ext>
            </a:extLst>
          </p:cNvPr>
          <p:cNvPicPr>
            <a:picLocks noChangeAspect="1"/>
          </p:cNvPicPr>
          <p:nvPr/>
        </p:nvPicPr>
        <p:blipFill>
          <a:blip r:embed="rId3"/>
          <a:stretch>
            <a:fillRect/>
          </a:stretch>
        </p:blipFill>
        <p:spPr>
          <a:xfrm>
            <a:off x="7344305" y="1623896"/>
            <a:ext cx="4238095" cy="2876190"/>
          </a:xfrm>
          <a:prstGeom prst="rect">
            <a:avLst/>
          </a:prstGeom>
        </p:spPr>
      </p:pic>
      <p:cxnSp>
        <p:nvCxnSpPr>
          <p:cNvPr id="13" name="直接箭头连接符 12">
            <a:extLst>
              <a:ext uri="{FF2B5EF4-FFF2-40B4-BE49-F238E27FC236}">
                <a16:creationId xmlns:a16="http://schemas.microsoft.com/office/drawing/2014/main" id="{70A1B2F9-2934-471F-977C-F1B9D1A8F3E8}"/>
              </a:ext>
            </a:extLst>
          </p:cNvPr>
          <p:cNvCxnSpPr/>
          <p:nvPr/>
        </p:nvCxnSpPr>
        <p:spPr>
          <a:xfrm flipV="1">
            <a:off x="6096000" y="1857356"/>
            <a:ext cx="3312368" cy="2507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E1A666A-9E93-40CF-9C88-CEDFAA8F1060}"/>
              </a:ext>
            </a:extLst>
          </p:cNvPr>
          <p:cNvPicPr>
            <a:picLocks noChangeAspect="1"/>
          </p:cNvPicPr>
          <p:nvPr/>
        </p:nvPicPr>
        <p:blipFill>
          <a:blip r:embed="rId4"/>
          <a:stretch>
            <a:fillRect/>
          </a:stretch>
        </p:blipFill>
        <p:spPr>
          <a:xfrm>
            <a:off x="8832304" y="-2097"/>
            <a:ext cx="2923809" cy="1676190"/>
          </a:xfrm>
          <a:prstGeom prst="rect">
            <a:avLst/>
          </a:prstGeom>
        </p:spPr>
      </p:pic>
    </p:spTree>
    <p:extLst>
      <p:ext uri="{BB962C8B-B14F-4D97-AF65-F5344CB8AC3E}">
        <p14:creationId xmlns:p14="http://schemas.microsoft.com/office/powerpoint/2010/main" val="658303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DECD0-09EC-49A6-B633-16DC27171B54}"/>
              </a:ext>
            </a:extLst>
          </p:cNvPr>
          <p:cNvSpPr>
            <a:spLocks noGrp="1"/>
          </p:cNvSpPr>
          <p:nvPr>
            <p:ph type="title"/>
          </p:nvPr>
        </p:nvSpPr>
        <p:spPr/>
        <p:txBody>
          <a:bodyPr/>
          <a:lstStyle/>
          <a:p>
            <a:r>
              <a:rPr lang="en-US" altLang="zh-CN" dirty="0"/>
              <a:t>Jest client</a:t>
            </a:r>
            <a:r>
              <a:rPr lang="zh-CN" altLang="en-US" dirty="0"/>
              <a:t>方式搜索数据</a:t>
            </a:r>
          </a:p>
        </p:txBody>
      </p:sp>
      <p:pic>
        <p:nvPicPr>
          <p:cNvPr id="3" name="图片 2">
            <a:extLst>
              <a:ext uri="{FF2B5EF4-FFF2-40B4-BE49-F238E27FC236}">
                <a16:creationId xmlns:a16="http://schemas.microsoft.com/office/drawing/2014/main" id="{6A847A51-4634-4EAA-8D20-BB5EEC1E98E3}"/>
              </a:ext>
            </a:extLst>
          </p:cNvPr>
          <p:cNvPicPr>
            <a:picLocks noChangeAspect="1"/>
          </p:cNvPicPr>
          <p:nvPr/>
        </p:nvPicPr>
        <p:blipFill>
          <a:blip r:embed="rId2"/>
          <a:stretch>
            <a:fillRect/>
          </a:stretch>
        </p:blipFill>
        <p:spPr>
          <a:xfrm>
            <a:off x="119336" y="1569820"/>
            <a:ext cx="7742857" cy="4561905"/>
          </a:xfrm>
          <a:prstGeom prst="rect">
            <a:avLst/>
          </a:prstGeom>
        </p:spPr>
      </p:pic>
      <p:sp>
        <p:nvSpPr>
          <p:cNvPr id="4" name="文本框 3">
            <a:extLst>
              <a:ext uri="{FF2B5EF4-FFF2-40B4-BE49-F238E27FC236}">
                <a16:creationId xmlns:a16="http://schemas.microsoft.com/office/drawing/2014/main" id="{21DD9DC7-4022-4ABB-AC57-FE13A3D2F708}"/>
              </a:ext>
            </a:extLst>
          </p:cNvPr>
          <p:cNvSpPr txBox="1"/>
          <p:nvPr/>
        </p:nvSpPr>
        <p:spPr>
          <a:xfrm>
            <a:off x="5807968" y="1857356"/>
            <a:ext cx="5632504" cy="954107"/>
          </a:xfrm>
          <a:prstGeom prst="rect">
            <a:avLst/>
          </a:prstGeom>
          <a:noFill/>
        </p:spPr>
        <p:txBody>
          <a:bodyPr wrap="none" rtlCol="0">
            <a:spAutoFit/>
          </a:bodyPr>
          <a:lstStyle/>
          <a:p>
            <a:r>
              <a:rPr lang="en-US" altLang="zh-CN" sz="2800" b="1" dirty="0" err="1">
                <a:latin typeface="Arial Unicode MS" panose="020B0604020202020204" pitchFamily="34" charset="-122"/>
                <a:ea typeface="Arial Unicode MS" panose="020B0604020202020204" pitchFamily="34" charset="-122"/>
                <a:cs typeface="Arial Unicode MS" panose="020B0604020202020204" pitchFamily="34" charset="-122"/>
              </a:rPr>
              <a:t>github</a:t>
            </a:r>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详细地址</a:t>
            </a:r>
            <a:endPar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2800" dirty="0">
                <a:hlinkClick r:id="rId3"/>
              </a:rPr>
              <a:t>https://github.com/searchbox-io/Jest</a:t>
            </a:r>
            <a:endPar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63847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DECD0-09EC-49A6-B633-16DC27171B54}"/>
              </a:ext>
            </a:extLst>
          </p:cNvPr>
          <p:cNvSpPr>
            <a:spLocks noGrp="1"/>
          </p:cNvSpPr>
          <p:nvPr>
            <p:ph type="title"/>
          </p:nvPr>
        </p:nvSpPr>
        <p:spPr/>
        <p:txBody>
          <a:bodyPr>
            <a:normAutofit fontScale="90000"/>
          </a:bodyPr>
          <a:lstStyle/>
          <a:p>
            <a:r>
              <a:rPr lang="zh-CN" altLang="en-US" dirty="0"/>
              <a:t>方案二</a:t>
            </a:r>
            <a:r>
              <a:rPr lang="en-US" altLang="zh-CN" dirty="0" err="1"/>
              <a:t>SpringData</a:t>
            </a:r>
            <a:r>
              <a:rPr lang="zh-CN" altLang="en-US" dirty="0"/>
              <a:t>方式测试（</a:t>
            </a:r>
            <a:r>
              <a:rPr lang="zh-CN" altLang="en-US" dirty="0">
                <a:highlight>
                  <a:srgbClr val="FFFF00"/>
                </a:highlight>
              </a:rPr>
              <a:t>这里用了和之前不同的端口</a:t>
            </a:r>
            <a:r>
              <a:rPr lang="zh-CN" altLang="en-US" dirty="0"/>
              <a:t>）</a:t>
            </a:r>
          </a:p>
        </p:txBody>
      </p:sp>
      <p:sp>
        <p:nvSpPr>
          <p:cNvPr id="3" name="内容占位符 2">
            <a:extLst>
              <a:ext uri="{FF2B5EF4-FFF2-40B4-BE49-F238E27FC236}">
                <a16:creationId xmlns:a16="http://schemas.microsoft.com/office/drawing/2014/main" id="{8DC57540-F2E8-46C3-A833-E9D15DB00434}"/>
              </a:ext>
            </a:extLst>
          </p:cNvPr>
          <p:cNvSpPr>
            <a:spLocks noGrp="1"/>
          </p:cNvSpPr>
          <p:nvPr>
            <p:ph idx="1"/>
          </p:nvPr>
        </p:nvSpPr>
        <p:spPr/>
        <p:txBody>
          <a:bodyPr/>
          <a:lstStyle/>
          <a:p>
            <a:r>
              <a:rPr lang="zh-CN" altLang="en-US" dirty="0">
                <a:highlight>
                  <a:srgbClr val="00FFFF"/>
                </a:highlight>
              </a:rPr>
              <a:t>导入</a:t>
            </a:r>
            <a:r>
              <a:rPr lang="en-US" altLang="zh-CN" dirty="0">
                <a:highlight>
                  <a:srgbClr val="00FFFF"/>
                </a:highlight>
              </a:rPr>
              <a:t>spring-boot-starter-data-</a:t>
            </a:r>
            <a:r>
              <a:rPr lang="en-US" altLang="zh-CN" dirty="0" err="1">
                <a:highlight>
                  <a:srgbClr val="00FFFF"/>
                </a:highlight>
              </a:rPr>
              <a:t>elasticsearch</a:t>
            </a:r>
            <a:r>
              <a:rPr lang="zh-CN" altLang="en-US" dirty="0">
                <a:highlight>
                  <a:srgbClr val="00FFFF"/>
                </a:highlight>
              </a:rPr>
              <a:t>依赖</a:t>
            </a:r>
            <a:endParaRPr lang="en-US" altLang="zh-CN" dirty="0">
              <a:highlight>
                <a:srgbClr val="00FFFF"/>
              </a:highlight>
            </a:endParaRPr>
          </a:p>
          <a:p>
            <a:pPr marL="0" indent="0">
              <a:buNone/>
            </a:pPr>
            <a:endParaRPr lang="zh-CN" altLang="en-US" dirty="0"/>
          </a:p>
        </p:txBody>
      </p:sp>
      <p:sp>
        <p:nvSpPr>
          <p:cNvPr id="7" name="文本框 6">
            <a:extLst>
              <a:ext uri="{FF2B5EF4-FFF2-40B4-BE49-F238E27FC236}">
                <a16:creationId xmlns:a16="http://schemas.microsoft.com/office/drawing/2014/main" id="{FC55D378-5E9D-4B7E-A196-1EAC4A84D25D}"/>
              </a:ext>
            </a:extLst>
          </p:cNvPr>
          <p:cNvSpPr txBox="1"/>
          <p:nvPr/>
        </p:nvSpPr>
        <p:spPr>
          <a:xfrm>
            <a:off x="609600" y="2780928"/>
            <a:ext cx="2800767" cy="523220"/>
          </a:xfrm>
          <a:prstGeom prst="rect">
            <a:avLst/>
          </a:prstGeom>
          <a:noFill/>
        </p:spPr>
        <p:txBody>
          <a:bodyPr wrap="none" rtlCol="0">
            <a:spAutoFit/>
          </a:bodyPr>
          <a:lstStyle/>
          <a:p>
            <a:pPr marL="457200" indent="-4572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配置连接信息</a:t>
            </a:r>
          </a:p>
        </p:txBody>
      </p:sp>
      <p:pic>
        <p:nvPicPr>
          <p:cNvPr id="8" name="图片 7">
            <a:extLst>
              <a:ext uri="{FF2B5EF4-FFF2-40B4-BE49-F238E27FC236}">
                <a16:creationId xmlns:a16="http://schemas.microsoft.com/office/drawing/2014/main" id="{644B4852-7ED6-4617-B5E4-EB43386D8AFE}"/>
              </a:ext>
            </a:extLst>
          </p:cNvPr>
          <p:cNvPicPr>
            <a:picLocks noChangeAspect="1"/>
          </p:cNvPicPr>
          <p:nvPr/>
        </p:nvPicPr>
        <p:blipFill>
          <a:blip r:embed="rId2"/>
          <a:stretch>
            <a:fillRect/>
          </a:stretch>
        </p:blipFill>
        <p:spPr>
          <a:xfrm>
            <a:off x="911424" y="3562235"/>
            <a:ext cx="5400000" cy="1000000"/>
          </a:xfrm>
          <a:prstGeom prst="rect">
            <a:avLst/>
          </a:prstGeom>
        </p:spPr>
      </p:pic>
      <p:pic>
        <p:nvPicPr>
          <p:cNvPr id="9" name="图片 8">
            <a:extLst>
              <a:ext uri="{FF2B5EF4-FFF2-40B4-BE49-F238E27FC236}">
                <a16:creationId xmlns:a16="http://schemas.microsoft.com/office/drawing/2014/main" id="{267D841E-56BD-473C-837C-8043B84BF947}"/>
              </a:ext>
            </a:extLst>
          </p:cNvPr>
          <p:cNvPicPr>
            <a:picLocks noChangeAspect="1"/>
          </p:cNvPicPr>
          <p:nvPr/>
        </p:nvPicPr>
        <p:blipFill>
          <a:blip r:embed="rId3"/>
          <a:stretch>
            <a:fillRect/>
          </a:stretch>
        </p:blipFill>
        <p:spPr>
          <a:xfrm>
            <a:off x="7608168" y="2564904"/>
            <a:ext cx="3514286" cy="3133333"/>
          </a:xfrm>
          <a:prstGeom prst="rect">
            <a:avLst/>
          </a:prstGeom>
        </p:spPr>
      </p:pic>
      <p:cxnSp>
        <p:nvCxnSpPr>
          <p:cNvPr id="11" name="直接箭头连接符 10">
            <a:extLst>
              <a:ext uri="{FF2B5EF4-FFF2-40B4-BE49-F238E27FC236}">
                <a16:creationId xmlns:a16="http://schemas.microsoft.com/office/drawing/2014/main" id="{BB01695C-8787-4332-8C6C-FCFE75320127}"/>
              </a:ext>
            </a:extLst>
          </p:cNvPr>
          <p:cNvCxnSpPr/>
          <p:nvPr/>
        </p:nvCxnSpPr>
        <p:spPr>
          <a:xfrm flipH="1">
            <a:off x="5447928" y="3645024"/>
            <a:ext cx="2304256" cy="72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DE58230-AB1B-4655-9C7A-8ECFEE9BD1AD}"/>
              </a:ext>
            </a:extLst>
          </p:cNvPr>
          <p:cNvSpPr txBox="1"/>
          <p:nvPr/>
        </p:nvSpPr>
        <p:spPr>
          <a:xfrm>
            <a:off x="695400" y="5085184"/>
            <a:ext cx="10931198" cy="523220"/>
          </a:xfrm>
          <a:prstGeom prst="rect">
            <a:avLst/>
          </a:prstGeom>
          <a:noFill/>
        </p:spPr>
        <p:txBody>
          <a:bodyPr wrap="none" rtlCol="0">
            <a:spAutoFit/>
          </a:bodyPr>
          <a:lstStyle/>
          <a:p>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如果出现拒绝连接，可能是</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docker</a:t>
            </a:r>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上装的版本和导入的版本不一致</a:t>
            </a:r>
          </a:p>
        </p:txBody>
      </p:sp>
      <p:sp>
        <p:nvSpPr>
          <p:cNvPr id="14" name="文本框 13">
            <a:extLst>
              <a:ext uri="{FF2B5EF4-FFF2-40B4-BE49-F238E27FC236}">
                <a16:creationId xmlns:a16="http://schemas.microsoft.com/office/drawing/2014/main" id="{1B870E5D-2AF3-478C-9467-BBF8C01AD6F6}"/>
              </a:ext>
            </a:extLst>
          </p:cNvPr>
          <p:cNvSpPr txBox="1"/>
          <p:nvPr/>
        </p:nvSpPr>
        <p:spPr>
          <a:xfrm>
            <a:off x="163640" y="1249596"/>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95</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44A019EE-459A-4DD1-89DF-57BBBA39EF1B}"/>
              </a:ext>
            </a:extLst>
          </p:cNvPr>
          <p:cNvPicPr>
            <a:picLocks noChangeAspect="1"/>
          </p:cNvPicPr>
          <p:nvPr/>
        </p:nvPicPr>
        <p:blipFill>
          <a:blip r:embed="rId4"/>
          <a:stretch>
            <a:fillRect/>
          </a:stretch>
        </p:blipFill>
        <p:spPr>
          <a:xfrm>
            <a:off x="1127448" y="5790969"/>
            <a:ext cx="9409524" cy="380952"/>
          </a:xfrm>
          <a:prstGeom prst="rect">
            <a:avLst/>
          </a:prstGeom>
        </p:spPr>
      </p:pic>
      <p:pic>
        <p:nvPicPr>
          <p:cNvPr id="5" name="图片 4">
            <a:extLst>
              <a:ext uri="{FF2B5EF4-FFF2-40B4-BE49-F238E27FC236}">
                <a16:creationId xmlns:a16="http://schemas.microsoft.com/office/drawing/2014/main" id="{13886FC8-6ACF-4ADD-A942-B1C2D44F8658}"/>
              </a:ext>
            </a:extLst>
          </p:cNvPr>
          <p:cNvPicPr>
            <a:picLocks noChangeAspect="1"/>
          </p:cNvPicPr>
          <p:nvPr/>
        </p:nvPicPr>
        <p:blipFill>
          <a:blip r:embed="rId5"/>
          <a:stretch>
            <a:fillRect/>
          </a:stretch>
        </p:blipFill>
        <p:spPr>
          <a:xfrm>
            <a:off x="911424" y="4116676"/>
            <a:ext cx="5019048" cy="980952"/>
          </a:xfrm>
          <a:prstGeom prst="rect">
            <a:avLst/>
          </a:prstGeom>
        </p:spPr>
      </p:pic>
      <p:cxnSp>
        <p:nvCxnSpPr>
          <p:cNvPr id="10" name="直接箭头连接符 9">
            <a:extLst>
              <a:ext uri="{FF2B5EF4-FFF2-40B4-BE49-F238E27FC236}">
                <a16:creationId xmlns:a16="http://schemas.microsoft.com/office/drawing/2014/main" id="{562AE445-848B-49F6-8DC5-C87F22927E01}"/>
              </a:ext>
            </a:extLst>
          </p:cNvPr>
          <p:cNvCxnSpPr/>
          <p:nvPr/>
        </p:nvCxnSpPr>
        <p:spPr>
          <a:xfrm>
            <a:off x="3215680" y="4045155"/>
            <a:ext cx="0" cy="7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7406A95-08A8-4691-BBB6-E5AC2057E148}"/>
              </a:ext>
            </a:extLst>
          </p:cNvPr>
          <p:cNvSpPr txBox="1"/>
          <p:nvPr/>
        </p:nvSpPr>
        <p:spPr>
          <a:xfrm>
            <a:off x="6528048" y="4562235"/>
            <a:ext cx="1441420" cy="307777"/>
          </a:xfrm>
          <a:prstGeom prst="rect">
            <a:avLst/>
          </a:prstGeom>
          <a:noFill/>
        </p:spPr>
        <p:txBody>
          <a:bodyPr wrap="none" rtlCol="0">
            <a:spAutoFit/>
          </a:bodyPr>
          <a:lstStyle/>
          <a:p>
            <a:r>
              <a:rPr lang="zh-CN" altLang="en-US" sz="14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这里矫正的版本</a:t>
            </a:r>
          </a:p>
        </p:txBody>
      </p:sp>
      <p:cxnSp>
        <p:nvCxnSpPr>
          <p:cNvPr id="18" name="直接箭头连接符 17">
            <a:extLst>
              <a:ext uri="{FF2B5EF4-FFF2-40B4-BE49-F238E27FC236}">
                <a16:creationId xmlns:a16="http://schemas.microsoft.com/office/drawing/2014/main" id="{77374BF5-D0B9-4947-8945-0459278B829B}"/>
              </a:ext>
            </a:extLst>
          </p:cNvPr>
          <p:cNvCxnSpPr/>
          <p:nvPr/>
        </p:nvCxnSpPr>
        <p:spPr>
          <a:xfrm flipH="1">
            <a:off x="5930472" y="4685540"/>
            <a:ext cx="499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797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03512" y="1052736"/>
            <a:ext cx="8496944" cy="5045061"/>
          </a:xfrm>
          <a:prstGeom prst="rect">
            <a:avLst/>
          </a:prstGeom>
        </p:spPr>
      </p:pic>
    </p:spTree>
    <p:extLst>
      <p:ext uri="{BB962C8B-B14F-4D97-AF65-F5344CB8AC3E}">
        <p14:creationId xmlns:p14="http://schemas.microsoft.com/office/powerpoint/2010/main" val="2060260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DECD0-09EC-49A6-B633-16DC27171B54}"/>
              </a:ext>
            </a:extLst>
          </p:cNvPr>
          <p:cNvSpPr>
            <a:spLocks noGrp="1"/>
          </p:cNvSpPr>
          <p:nvPr>
            <p:ph type="title"/>
          </p:nvPr>
        </p:nvSpPr>
        <p:spPr/>
        <p:txBody>
          <a:bodyPr/>
          <a:lstStyle/>
          <a:p>
            <a:r>
              <a:rPr lang="zh-CN" altLang="en-US" dirty="0"/>
              <a:t>方案二</a:t>
            </a:r>
            <a:r>
              <a:rPr lang="en-US" altLang="zh-CN" dirty="0" err="1"/>
              <a:t>SpringData</a:t>
            </a:r>
            <a:r>
              <a:rPr lang="zh-CN" altLang="en-US" dirty="0"/>
              <a:t>方式测试</a:t>
            </a:r>
          </a:p>
        </p:txBody>
      </p:sp>
      <p:pic>
        <p:nvPicPr>
          <p:cNvPr id="10" name="图片 9">
            <a:extLst>
              <a:ext uri="{FF2B5EF4-FFF2-40B4-BE49-F238E27FC236}">
                <a16:creationId xmlns:a16="http://schemas.microsoft.com/office/drawing/2014/main" id="{5F56A318-5E06-40C4-A8D4-FFCE50DAFDE7}"/>
              </a:ext>
            </a:extLst>
          </p:cNvPr>
          <p:cNvPicPr>
            <a:picLocks noChangeAspect="1"/>
          </p:cNvPicPr>
          <p:nvPr/>
        </p:nvPicPr>
        <p:blipFill>
          <a:blip r:embed="rId2"/>
          <a:stretch>
            <a:fillRect/>
          </a:stretch>
        </p:blipFill>
        <p:spPr>
          <a:xfrm>
            <a:off x="119336" y="1556792"/>
            <a:ext cx="5780952" cy="4304762"/>
          </a:xfrm>
          <a:prstGeom prst="rect">
            <a:avLst/>
          </a:prstGeom>
        </p:spPr>
      </p:pic>
      <p:pic>
        <p:nvPicPr>
          <p:cNvPr id="12" name="图片 11">
            <a:extLst>
              <a:ext uri="{FF2B5EF4-FFF2-40B4-BE49-F238E27FC236}">
                <a16:creationId xmlns:a16="http://schemas.microsoft.com/office/drawing/2014/main" id="{D2AB3D2D-203D-4F45-A0FD-D5DFE487AAFC}"/>
              </a:ext>
            </a:extLst>
          </p:cNvPr>
          <p:cNvPicPr>
            <a:picLocks noChangeAspect="1"/>
          </p:cNvPicPr>
          <p:nvPr/>
        </p:nvPicPr>
        <p:blipFill>
          <a:blip r:embed="rId3"/>
          <a:stretch>
            <a:fillRect/>
          </a:stretch>
        </p:blipFill>
        <p:spPr>
          <a:xfrm>
            <a:off x="5900288" y="1700808"/>
            <a:ext cx="5790476" cy="1857143"/>
          </a:xfrm>
          <a:prstGeom prst="rect">
            <a:avLst/>
          </a:prstGeom>
        </p:spPr>
      </p:pic>
      <p:pic>
        <p:nvPicPr>
          <p:cNvPr id="14" name="图片 13">
            <a:extLst>
              <a:ext uri="{FF2B5EF4-FFF2-40B4-BE49-F238E27FC236}">
                <a16:creationId xmlns:a16="http://schemas.microsoft.com/office/drawing/2014/main" id="{57CC2477-E43C-47A3-993F-26396436A9F1}"/>
              </a:ext>
            </a:extLst>
          </p:cNvPr>
          <p:cNvPicPr>
            <a:picLocks noChangeAspect="1"/>
          </p:cNvPicPr>
          <p:nvPr/>
        </p:nvPicPr>
        <p:blipFill>
          <a:blip r:embed="rId4"/>
          <a:stretch>
            <a:fillRect/>
          </a:stretch>
        </p:blipFill>
        <p:spPr>
          <a:xfrm>
            <a:off x="5873947" y="3709173"/>
            <a:ext cx="5695238" cy="1285714"/>
          </a:xfrm>
          <a:prstGeom prst="rect">
            <a:avLst/>
          </a:prstGeom>
        </p:spPr>
      </p:pic>
      <p:pic>
        <p:nvPicPr>
          <p:cNvPr id="15" name="图片 14">
            <a:extLst>
              <a:ext uri="{FF2B5EF4-FFF2-40B4-BE49-F238E27FC236}">
                <a16:creationId xmlns:a16="http://schemas.microsoft.com/office/drawing/2014/main" id="{CD25BE88-5EF5-43FB-BDC9-09B0CDD5475A}"/>
              </a:ext>
            </a:extLst>
          </p:cNvPr>
          <p:cNvPicPr>
            <a:picLocks noChangeAspect="1"/>
          </p:cNvPicPr>
          <p:nvPr/>
        </p:nvPicPr>
        <p:blipFill>
          <a:blip r:embed="rId5"/>
          <a:stretch>
            <a:fillRect/>
          </a:stretch>
        </p:blipFill>
        <p:spPr>
          <a:xfrm>
            <a:off x="3791744" y="5087624"/>
            <a:ext cx="2685714" cy="742857"/>
          </a:xfrm>
          <a:prstGeom prst="rect">
            <a:avLst/>
          </a:prstGeom>
        </p:spPr>
      </p:pic>
      <p:pic>
        <p:nvPicPr>
          <p:cNvPr id="16" name="图片 15">
            <a:extLst>
              <a:ext uri="{FF2B5EF4-FFF2-40B4-BE49-F238E27FC236}">
                <a16:creationId xmlns:a16="http://schemas.microsoft.com/office/drawing/2014/main" id="{34E33408-D510-45EA-BB86-C5D46D5704D9}"/>
              </a:ext>
            </a:extLst>
          </p:cNvPr>
          <p:cNvPicPr>
            <a:picLocks noChangeAspect="1"/>
          </p:cNvPicPr>
          <p:nvPr/>
        </p:nvPicPr>
        <p:blipFill>
          <a:blip r:embed="rId6"/>
          <a:stretch>
            <a:fillRect/>
          </a:stretch>
        </p:blipFill>
        <p:spPr>
          <a:xfrm>
            <a:off x="6600056" y="4938339"/>
            <a:ext cx="4457143" cy="942857"/>
          </a:xfrm>
          <a:prstGeom prst="rect">
            <a:avLst/>
          </a:prstGeom>
        </p:spPr>
      </p:pic>
      <p:pic>
        <p:nvPicPr>
          <p:cNvPr id="17" name="图片 16">
            <a:extLst>
              <a:ext uri="{FF2B5EF4-FFF2-40B4-BE49-F238E27FC236}">
                <a16:creationId xmlns:a16="http://schemas.microsoft.com/office/drawing/2014/main" id="{3F0A81FB-ED16-4FED-B6C9-CBD340A77F72}"/>
              </a:ext>
            </a:extLst>
          </p:cNvPr>
          <p:cNvPicPr>
            <a:picLocks noChangeAspect="1"/>
          </p:cNvPicPr>
          <p:nvPr/>
        </p:nvPicPr>
        <p:blipFill>
          <a:blip r:embed="rId7"/>
          <a:stretch>
            <a:fillRect/>
          </a:stretch>
        </p:blipFill>
        <p:spPr>
          <a:xfrm>
            <a:off x="686476" y="5958782"/>
            <a:ext cx="10819048" cy="647619"/>
          </a:xfrm>
          <a:prstGeom prst="rect">
            <a:avLst/>
          </a:prstGeom>
        </p:spPr>
      </p:pic>
    </p:spTree>
    <p:extLst>
      <p:ext uri="{BB962C8B-B14F-4D97-AF65-F5344CB8AC3E}">
        <p14:creationId xmlns:p14="http://schemas.microsoft.com/office/powerpoint/2010/main" val="2745570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D367624-8A9D-4C00-8A95-261A32440C3A}"/>
              </a:ext>
            </a:extLst>
          </p:cNvPr>
          <p:cNvPicPr>
            <a:picLocks noChangeAspect="1"/>
          </p:cNvPicPr>
          <p:nvPr/>
        </p:nvPicPr>
        <p:blipFill>
          <a:blip r:embed="rId2"/>
          <a:stretch>
            <a:fillRect/>
          </a:stretch>
        </p:blipFill>
        <p:spPr>
          <a:xfrm>
            <a:off x="119336" y="1432324"/>
            <a:ext cx="5760640" cy="4712716"/>
          </a:xfrm>
          <a:prstGeom prst="rect">
            <a:avLst/>
          </a:prstGeom>
        </p:spPr>
      </p:pic>
      <p:sp>
        <p:nvSpPr>
          <p:cNvPr id="2" name="标题 1">
            <a:extLst>
              <a:ext uri="{FF2B5EF4-FFF2-40B4-BE49-F238E27FC236}">
                <a16:creationId xmlns:a16="http://schemas.microsoft.com/office/drawing/2014/main" id="{559B6C33-6DF7-4CA2-9481-C22A86556AB0}"/>
              </a:ext>
            </a:extLst>
          </p:cNvPr>
          <p:cNvSpPr>
            <a:spLocks noGrp="1"/>
          </p:cNvSpPr>
          <p:nvPr>
            <p:ph type="title"/>
          </p:nvPr>
        </p:nvSpPr>
        <p:spPr/>
        <p:txBody>
          <a:bodyPr>
            <a:normAutofit/>
          </a:bodyPr>
          <a:lstStyle/>
          <a:p>
            <a:r>
              <a:rPr lang="en-US" altLang="zh-CN" sz="1600" dirty="0"/>
              <a:t>spring-data-</a:t>
            </a:r>
            <a:r>
              <a:rPr lang="en-US" altLang="zh-CN" sz="1600" dirty="0" err="1"/>
              <a:t>elasticsearch</a:t>
            </a:r>
            <a:r>
              <a:rPr lang="zh-CN" altLang="en-US" sz="1600" dirty="0"/>
              <a:t>的两种用法：</a:t>
            </a:r>
            <a:r>
              <a:rPr lang="en-US" altLang="zh-CN" sz="1600" dirty="0">
                <a:hlinkClick r:id="rId3"/>
              </a:rPr>
              <a:t>https://github.com/spring-projects/spring-data-elasticsearch</a:t>
            </a:r>
            <a:br>
              <a:rPr lang="en-US" altLang="zh-CN" sz="1600" dirty="0"/>
            </a:br>
            <a:r>
              <a:rPr lang="zh-CN" altLang="en-US" sz="1600" dirty="0"/>
              <a:t>用法一</a:t>
            </a:r>
          </a:p>
        </p:txBody>
      </p:sp>
      <p:pic>
        <p:nvPicPr>
          <p:cNvPr id="5" name="图片 4">
            <a:extLst>
              <a:ext uri="{FF2B5EF4-FFF2-40B4-BE49-F238E27FC236}">
                <a16:creationId xmlns:a16="http://schemas.microsoft.com/office/drawing/2014/main" id="{45903A33-321C-498C-BD4E-1ECA210555B8}"/>
              </a:ext>
            </a:extLst>
          </p:cNvPr>
          <p:cNvPicPr>
            <a:picLocks noChangeAspect="1"/>
          </p:cNvPicPr>
          <p:nvPr/>
        </p:nvPicPr>
        <p:blipFill>
          <a:blip r:embed="rId4"/>
          <a:stretch>
            <a:fillRect/>
          </a:stretch>
        </p:blipFill>
        <p:spPr>
          <a:xfrm>
            <a:off x="4511824" y="2650818"/>
            <a:ext cx="7476190" cy="1714286"/>
          </a:xfrm>
          <a:prstGeom prst="rect">
            <a:avLst/>
          </a:prstGeom>
        </p:spPr>
      </p:pic>
    </p:spTree>
    <p:extLst>
      <p:ext uri="{BB962C8B-B14F-4D97-AF65-F5344CB8AC3E}">
        <p14:creationId xmlns:p14="http://schemas.microsoft.com/office/powerpoint/2010/main" val="114403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B6C33-6DF7-4CA2-9481-C22A86556AB0}"/>
              </a:ext>
            </a:extLst>
          </p:cNvPr>
          <p:cNvSpPr>
            <a:spLocks noGrp="1"/>
          </p:cNvSpPr>
          <p:nvPr>
            <p:ph type="title"/>
          </p:nvPr>
        </p:nvSpPr>
        <p:spPr/>
        <p:txBody>
          <a:bodyPr>
            <a:normAutofit/>
          </a:bodyPr>
          <a:lstStyle/>
          <a:p>
            <a:r>
              <a:rPr lang="en-US" altLang="zh-CN" sz="1600" dirty="0"/>
              <a:t>spring-data-</a:t>
            </a:r>
            <a:r>
              <a:rPr lang="en-US" altLang="zh-CN" sz="1600" dirty="0" err="1"/>
              <a:t>elasticsearch</a:t>
            </a:r>
            <a:r>
              <a:rPr lang="zh-CN" altLang="en-US" sz="1600" dirty="0"/>
              <a:t>的两种用法：</a:t>
            </a:r>
            <a:r>
              <a:rPr lang="en-US" altLang="zh-CN" sz="1600" dirty="0">
                <a:hlinkClick r:id="rId2"/>
              </a:rPr>
              <a:t>https://github.com/spring-projects/spring-data-elasticsearch</a:t>
            </a:r>
            <a:br>
              <a:rPr lang="en-US" altLang="zh-CN" sz="1600" dirty="0"/>
            </a:br>
            <a:r>
              <a:rPr lang="zh-CN" altLang="en-US" sz="1600" dirty="0"/>
              <a:t>用法一</a:t>
            </a:r>
          </a:p>
        </p:txBody>
      </p:sp>
      <p:pic>
        <p:nvPicPr>
          <p:cNvPr id="8" name="图片 7">
            <a:extLst>
              <a:ext uri="{FF2B5EF4-FFF2-40B4-BE49-F238E27FC236}">
                <a16:creationId xmlns:a16="http://schemas.microsoft.com/office/drawing/2014/main" id="{79FF42DF-FA9A-4F19-A574-7ED444787732}"/>
              </a:ext>
            </a:extLst>
          </p:cNvPr>
          <p:cNvPicPr>
            <a:picLocks noChangeAspect="1"/>
          </p:cNvPicPr>
          <p:nvPr/>
        </p:nvPicPr>
        <p:blipFill>
          <a:blip r:embed="rId3"/>
          <a:stretch>
            <a:fillRect/>
          </a:stretch>
        </p:blipFill>
        <p:spPr>
          <a:xfrm>
            <a:off x="622866" y="2600428"/>
            <a:ext cx="3371429" cy="1657143"/>
          </a:xfrm>
          <a:prstGeom prst="rect">
            <a:avLst/>
          </a:prstGeom>
        </p:spPr>
      </p:pic>
      <p:pic>
        <p:nvPicPr>
          <p:cNvPr id="3" name="图片 2">
            <a:extLst>
              <a:ext uri="{FF2B5EF4-FFF2-40B4-BE49-F238E27FC236}">
                <a16:creationId xmlns:a16="http://schemas.microsoft.com/office/drawing/2014/main" id="{3BC7304A-EB7B-40C9-955B-3EDCB43BE26E}"/>
              </a:ext>
            </a:extLst>
          </p:cNvPr>
          <p:cNvPicPr>
            <a:picLocks noChangeAspect="1"/>
          </p:cNvPicPr>
          <p:nvPr/>
        </p:nvPicPr>
        <p:blipFill>
          <a:blip r:embed="rId4"/>
          <a:stretch>
            <a:fillRect/>
          </a:stretch>
        </p:blipFill>
        <p:spPr>
          <a:xfrm>
            <a:off x="5663952" y="1509952"/>
            <a:ext cx="4876190" cy="5159408"/>
          </a:xfrm>
          <a:prstGeom prst="rect">
            <a:avLst/>
          </a:prstGeom>
        </p:spPr>
      </p:pic>
    </p:spTree>
    <p:extLst>
      <p:ext uri="{BB962C8B-B14F-4D97-AF65-F5344CB8AC3E}">
        <p14:creationId xmlns:p14="http://schemas.microsoft.com/office/powerpoint/2010/main" val="1410732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B6C33-6DF7-4CA2-9481-C22A86556AB0}"/>
              </a:ext>
            </a:extLst>
          </p:cNvPr>
          <p:cNvSpPr>
            <a:spLocks noGrp="1"/>
          </p:cNvSpPr>
          <p:nvPr>
            <p:ph type="title"/>
          </p:nvPr>
        </p:nvSpPr>
        <p:spPr/>
        <p:txBody>
          <a:bodyPr>
            <a:normAutofit/>
          </a:bodyPr>
          <a:lstStyle/>
          <a:p>
            <a:r>
              <a:rPr lang="en-US" altLang="zh-CN" sz="1600" dirty="0"/>
              <a:t>spring-data-</a:t>
            </a:r>
            <a:r>
              <a:rPr lang="en-US" altLang="zh-CN" sz="1600" dirty="0" err="1"/>
              <a:t>elasticsearch</a:t>
            </a:r>
            <a:r>
              <a:rPr lang="zh-CN" altLang="en-US" sz="1600" dirty="0"/>
              <a:t>的两种用法：</a:t>
            </a:r>
            <a:r>
              <a:rPr lang="en-US" altLang="zh-CN" sz="1600" dirty="0">
                <a:hlinkClick r:id="rId2"/>
              </a:rPr>
              <a:t>https://github.com/spring-projects/spring-data-elasticsearch</a:t>
            </a:r>
            <a:br>
              <a:rPr lang="en-US" altLang="zh-CN" sz="1600" dirty="0"/>
            </a:br>
            <a:r>
              <a:rPr lang="zh-CN" altLang="en-US" sz="1600" dirty="0"/>
              <a:t>用法一</a:t>
            </a:r>
          </a:p>
        </p:txBody>
      </p:sp>
      <p:pic>
        <p:nvPicPr>
          <p:cNvPr id="3" name="图片 2">
            <a:extLst>
              <a:ext uri="{FF2B5EF4-FFF2-40B4-BE49-F238E27FC236}">
                <a16:creationId xmlns:a16="http://schemas.microsoft.com/office/drawing/2014/main" id="{8C83CEF2-EA06-4E4A-980D-4B038FC72730}"/>
              </a:ext>
            </a:extLst>
          </p:cNvPr>
          <p:cNvPicPr>
            <a:picLocks noChangeAspect="1"/>
          </p:cNvPicPr>
          <p:nvPr/>
        </p:nvPicPr>
        <p:blipFill>
          <a:blip r:embed="rId3"/>
          <a:stretch>
            <a:fillRect/>
          </a:stretch>
        </p:blipFill>
        <p:spPr>
          <a:xfrm>
            <a:off x="191345" y="1334093"/>
            <a:ext cx="6408712" cy="5066667"/>
          </a:xfrm>
          <a:prstGeom prst="rect">
            <a:avLst/>
          </a:prstGeom>
        </p:spPr>
      </p:pic>
      <p:pic>
        <p:nvPicPr>
          <p:cNvPr id="4" name="图片 3">
            <a:extLst>
              <a:ext uri="{FF2B5EF4-FFF2-40B4-BE49-F238E27FC236}">
                <a16:creationId xmlns:a16="http://schemas.microsoft.com/office/drawing/2014/main" id="{BDC19E3B-F98D-44D5-A54E-26C7C89F861F}"/>
              </a:ext>
            </a:extLst>
          </p:cNvPr>
          <p:cNvPicPr>
            <a:picLocks noChangeAspect="1"/>
          </p:cNvPicPr>
          <p:nvPr/>
        </p:nvPicPr>
        <p:blipFill>
          <a:blip r:embed="rId4"/>
          <a:stretch>
            <a:fillRect/>
          </a:stretch>
        </p:blipFill>
        <p:spPr>
          <a:xfrm>
            <a:off x="4069213" y="3284984"/>
            <a:ext cx="7923809" cy="1914286"/>
          </a:xfrm>
          <a:prstGeom prst="rect">
            <a:avLst/>
          </a:prstGeom>
        </p:spPr>
      </p:pic>
    </p:spTree>
    <p:extLst>
      <p:ext uri="{BB962C8B-B14F-4D97-AF65-F5344CB8AC3E}">
        <p14:creationId xmlns:p14="http://schemas.microsoft.com/office/powerpoint/2010/main" val="30619810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B6C33-6DF7-4CA2-9481-C22A86556AB0}"/>
              </a:ext>
            </a:extLst>
          </p:cNvPr>
          <p:cNvSpPr>
            <a:spLocks noGrp="1"/>
          </p:cNvSpPr>
          <p:nvPr>
            <p:ph type="title"/>
          </p:nvPr>
        </p:nvSpPr>
        <p:spPr/>
        <p:txBody>
          <a:bodyPr>
            <a:normAutofit/>
          </a:bodyPr>
          <a:lstStyle/>
          <a:p>
            <a:r>
              <a:rPr lang="en-US" altLang="zh-CN" sz="1600" dirty="0"/>
              <a:t>spring-data-</a:t>
            </a:r>
            <a:r>
              <a:rPr lang="en-US" altLang="zh-CN" sz="1600" dirty="0" err="1"/>
              <a:t>elasticsearch</a:t>
            </a:r>
            <a:r>
              <a:rPr lang="zh-CN" altLang="en-US" sz="1600" dirty="0"/>
              <a:t>的两种用法：</a:t>
            </a:r>
            <a:r>
              <a:rPr lang="en-US" altLang="zh-CN" sz="1600" dirty="0">
                <a:hlinkClick r:id="rId2"/>
              </a:rPr>
              <a:t>https://github.com/spring-projects/spring-data-elasticsearch</a:t>
            </a:r>
            <a:br>
              <a:rPr lang="en-US" altLang="zh-CN" sz="1600" dirty="0"/>
            </a:br>
            <a:r>
              <a:rPr lang="zh-CN" altLang="en-US" sz="1600" dirty="0"/>
              <a:t>用法一</a:t>
            </a:r>
          </a:p>
        </p:txBody>
      </p:sp>
      <p:pic>
        <p:nvPicPr>
          <p:cNvPr id="4" name="图片 3">
            <a:extLst>
              <a:ext uri="{FF2B5EF4-FFF2-40B4-BE49-F238E27FC236}">
                <a16:creationId xmlns:a16="http://schemas.microsoft.com/office/drawing/2014/main" id="{BDC19E3B-F98D-44D5-A54E-26C7C89F861F}"/>
              </a:ext>
            </a:extLst>
          </p:cNvPr>
          <p:cNvPicPr>
            <a:picLocks noChangeAspect="1"/>
          </p:cNvPicPr>
          <p:nvPr/>
        </p:nvPicPr>
        <p:blipFill>
          <a:blip r:embed="rId3"/>
          <a:stretch>
            <a:fillRect/>
          </a:stretch>
        </p:blipFill>
        <p:spPr>
          <a:xfrm>
            <a:off x="191344" y="1315103"/>
            <a:ext cx="7923809" cy="1143000"/>
          </a:xfrm>
          <a:prstGeom prst="rect">
            <a:avLst/>
          </a:prstGeom>
        </p:spPr>
      </p:pic>
      <p:pic>
        <p:nvPicPr>
          <p:cNvPr id="5" name="图片 4">
            <a:extLst>
              <a:ext uri="{FF2B5EF4-FFF2-40B4-BE49-F238E27FC236}">
                <a16:creationId xmlns:a16="http://schemas.microsoft.com/office/drawing/2014/main" id="{51A2699E-79FB-46EF-93B7-003D8D880830}"/>
              </a:ext>
            </a:extLst>
          </p:cNvPr>
          <p:cNvPicPr>
            <a:picLocks noChangeAspect="1"/>
          </p:cNvPicPr>
          <p:nvPr/>
        </p:nvPicPr>
        <p:blipFill>
          <a:blip r:embed="rId4"/>
          <a:stretch>
            <a:fillRect/>
          </a:stretch>
        </p:blipFill>
        <p:spPr>
          <a:xfrm>
            <a:off x="1055440" y="2635368"/>
            <a:ext cx="9495238" cy="3989706"/>
          </a:xfrm>
          <a:prstGeom prst="rect">
            <a:avLst/>
          </a:prstGeom>
        </p:spPr>
      </p:pic>
      <p:cxnSp>
        <p:nvCxnSpPr>
          <p:cNvPr id="7" name="直接箭头连接符 6">
            <a:extLst>
              <a:ext uri="{FF2B5EF4-FFF2-40B4-BE49-F238E27FC236}">
                <a16:creationId xmlns:a16="http://schemas.microsoft.com/office/drawing/2014/main" id="{7A4459EB-FA79-4A65-A5D7-0B452580416E}"/>
              </a:ext>
            </a:extLst>
          </p:cNvPr>
          <p:cNvCxnSpPr/>
          <p:nvPr/>
        </p:nvCxnSpPr>
        <p:spPr>
          <a:xfrm>
            <a:off x="4799856" y="2204864"/>
            <a:ext cx="1512168"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E702305-33FB-4443-B504-6D3105B45955}"/>
              </a:ext>
            </a:extLst>
          </p:cNvPr>
          <p:cNvSpPr txBox="1"/>
          <p:nvPr/>
        </p:nvSpPr>
        <p:spPr>
          <a:xfrm>
            <a:off x="5104534" y="2280837"/>
            <a:ext cx="902811" cy="523220"/>
          </a:xfrm>
          <a:prstGeom prst="rect">
            <a:avLst/>
          </a:prstGeom>
          <a:noFill/>
        </p:spPr>
        <p:txBody>
          <a:bodyPr wrap="none" rtlCol="0">
            <a:spAutoFit/>
          </a:bodyPr>
          <a:lstStyle/>
          <a:p>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原理</a:t>
            </a:r>
          </a:p>
        </p:txBody>
      </p:sp>
    </p:spTree>
    <p:extLst>
      <p:ext uri="{BB962C8B-B14F-4D97-AF65-F5344CB8AC3E}">
        <p14:creationId xmlns:p14="http://schemas.microsoft.com/office/powerpoint/2010/main" val="3203650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63324-A981-4122-9463-1719F96FA6A9}"/>
              </a:ext>
            </a:extLst>
          </p:cNvPr>
          <p:cNvSpPr>
            <a:spLocks noGrp="1"/>
          </p:cNvSpPr>
          <p:nvPr>
            <p:ph type="title"/>
          </p:nvPr>
        </p:nvSpPr>
        <p:spPr/>
        <p:txBody>
          <a:bodyPr/>
          <a:lstStyle/>
          <a:p>
            <a:r>
              <a:rPr lang="zh-CN" altLang="en-US" dirty="0"/>
              <a:t>同时也支持用</a:t>
            </a:r>
            <a:r>
              <a:rPr lang="en-US" altLang="zh-CN" dirty="0"/>
              <a:t>@Query</a:t>
            </a:r>
            <a:r>
              <a:rPr lang="zh-CN" altLang="en-US" dirty="0"/>
              <a:t>标注在查询方法上</a:t>
            </a:r>
          </a:p>
        </p:txBody>
      </p:sp>
      <p:pic>
        <p:nvPicPr>
          <p:cNvPr id="4" name="内容占位符 3">
            <a:extLst>
              <a:ext uri="{FF2B5EF4-FFF2-40B4-BE49-F238E27FC236}">
                <a16:creationId xmlns:a16="http://schemas.microsoft.com/office/drawing/2014/main" id="{134945D5-9F3C-4866-BBFE-27FF7849C10B}"/>
              </a:ext>
            </a:extLst>
          </p:cNvPr>
          <p:cNvPicPr>
            <a:picLocks noGrp="1" noChangeAspect="1"/>
          </p:cNvPicPr>
          <p:nvPr>
            <p:ph idx="1"/>
          </p:nvPr>
        </p:nvPicPr>
        <p:blipFill>
          <a:blip r:embed="rId2"/>
          <a:stretch>
            <a:fillRect/>
          </a:stretch>
        </p:blipFill>
        <p:spPr>
          <a:xfrm>
            <a:off x="1271464" y="1554790"/>
            <a:ext cx="9200000" cy="1390476"/>
          </a:xfrm>
          <a:prstGeom prst="rect">
            <a:avLst/>
          </a:prstGeom>
        </p:spPr>
      </p:pic>
      <p:sp>
        <p:nvSpPr>
          <p:cNvPr id="5" name="文本框 4">
            <a:extLst>
              <a:ext uri="{FF2B5EF4-FFF2-40B4-BE49-F238E27FC236}">
                <a16:creationId xmlns:a16="http://schemas.microsoft.com/office/drawing/2014/main" id="{C8C04FB6-5C2D-46D1-8FAE-620EB7765E5B}"/>
              </a:ext>
            </a:extLst>
          </p:cNvPr>
          <p:cNvSpPr txBox="1"/>
          <p:nvPr/>
        </p:nvSpPr>
        <p:spPr>
          <a:xfrm>
            <a:off x="2135560" y="2564904"/>
            <a:ext cx="7326621" cy="523220"/>
          </a:xfrm>
          <a:prstGeom prst="rect">
            <a:avLst/>
          </a:prstGeom>
          <a:noFill/>
        </p:spPr>
        <p:txBody>
          <a:bodyPr wrap="none" rtlCol="0">
            <a:spAutoFit/>
          </a:bodyPr>
          <a:lstStyle/>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方案二是使用</a:t>
            </a:r>
            <a:r>
              <a:rPr lang="en-US" altLang="zh-CN" sz="2800" b="1" dirty="0" err="1">
                <a:latin typeface="Arial Unicode MS" panose="020B0604020202020204" pitchFamily="34" charset="-122"/>
                <a:ea typeface="Arial Unicode MS" panose="020B0604020202020204" pitchFamily="34" charset="-122"/>
                <a:cs typeface="Arial Unicode MS" panose="020B0604020202020204" pitchFamily="34" charset="-122"/>
              </a:rPr>
              <a:t>ElasticSearchTemplate</a:t>
            </a:r>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看文档</a:t>
            </a:r>
          </a:p>
        </p:txBody>
      </p:sp>
      <p:pic>
        <p:nvPicPr>
          <p:cNvPr id="6" name="图片 5">
            <a:extLst>
              <a:ext uri="{FF2B5EF4-FFF2-40B4-BE49-F238E27FC236}">
                <a16:creationId xmlns:a16="http://schemas.microsoft.com/office/drawing/2014/main" id="{56F5D50D-68C0-4F89-9DEF-6F504BE6251B}"/>
              </a:ext>
            </a:extLst>
          </p:cNvPr>
          <p:cNvPicPr>
            <a:picLocks noChangeAspect="1"/>
          </p:cNvPicPr>
          <p:nvPr/>
        </p:nvPicPr>
        <p:blipFill>
          <a:blip r:embed="rId3"/>
          <a:stretch>
            <a:fillRect/>
          </a:stretch>
        </p:blipFill>
        <p:spPr>
          <a:xfrm>
            <a:off x="962666" y="3088124"/>
            <a:ext cx="10266667" cy="3590476"/>
          </a:xfrm>
          <a:prstGeom prst="rect">
            <a:avLst/>
          </a:prstGeom>
        </p:spPr>
      </p:pic>
    </p:spTree>
    <p:extLst>
      <p:ext uri="{BB962C8B-B14F-4D97-AF65-F5344CB8AC3E}">
        <p14:creationId xmlns:p14="http://schemas.microsoft.com/office/powerpoint/2010/main" val="10319307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四、</a:t>
            </a:r>
            <a:r>
              <a:rPr lang="en-US" altLang="zh-CN"/>
              <a:t>Spring Boot</a:t>
            </a:r>
            <a:r>
              <a:rPr lang="zh-CN" altLang="en-US"/>
              <a:t>与任务</a:t>
            </a:r>
          </a:p>
        </p:txBody>
      </p:sp>
      <p:sp>
        <p:nvSpPr>
          <p:cNvPr id="6" name="副标题 5"/>
          <p:cNvSpPr>
            <a:spLocks noGrp="1"/>
          </p:cNvSpPr>
          <p:nvPr>
            <p:ph type="subTitle" idx="1"/>
          </p:nvPr>
        </p:nvSpPr>
        <p:spPr/>
        <p:txBody>
          <a:bodyPr/>
          <a:lstStyle/>
          <a:p>
            <a:pPr algn="r"/>
            <a:r>
              <a:rPr lang="zh-CN" altLang="en-US" dirty="0">
                <a:highlight>
                  <a:srgbClr val="FFFF00"/>
                </a:highlight>
              </a:rPr>
              <a:t>异步任务、定时任务、邮件任务</a:t>
            </a:r>
          </a:p>
        </p:txBody>
      </p:sp>
      <p:sp>
        <p:nvSpPr>
          <p:cNvPr id="2" name="文本框 1">
            <a:extLst>
              <a:ext uri="{FF2B5EF4-FFF2-40B4-BE49-F238E27FC236}">
                <a16:creationId xmlns:a16="http://schemas.microsoft.com/office/drawing/2014/main" id="{84E8ACE4-1D35-492D-9011-EDBAEFAD63B7}"/>
              </a:ext>
            </a:extLst>
          </p:cNvPr>
          <p:cNvSpPr txBox="1"/>
          <p:nvPr/>
        </p:nvSpPr>
        <p:spPr>
          <a:xfrm>
            <a:off x="1055440" y="1484784"/>
            <a:ext cx="585417"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96</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934160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971600"/>
            <a:ext cx="10972800" cy="4525963"/>
          </a:xfrm>
        </p:spPr>
        <p:txBody>
          <a:bodyPr/>
          <a:lstStyle/>
          <a:p>
            <a:pPr marL="0" indent="0">
              <a:buNone/>
            </a:pPr>
            <a:r>
              <a:rPr lang="zh-CN" altLang="en-US" sz="2400" dirty="0"/>
              <a:t>在</a:t>
            </a:r>
            <a:r>
              <a:rPr lang="en-US" altLang="zh-CN" sz="2400" dirty="0"/>
              <a:t>Java</a:t>
            </a:r>
            <a:r>
              <a:rPr lang="zh-CN" altLang="en-US" sz="2400" dirty="0"/>
              <a:t>应用中，绝大多数情况下都是通过同步的方式来实现交互处理的；但是在处理与第三方系统交互的时候，容易造成响应迟缓的情况，之前大部分都是使用多线程来完成此类任务，其实，在</a:t>
            </a:r>
            <a:r>
              <a:rPr lang="en-US" altLang="zh-CN" sz="2400" dirty="0"/>
              <a:t>Spring 3.x</a:t>
            </a:r>
            <a:r>
              <a:rPr lang="zh-CN" altLang="en-US" sz="2400" dirty="0"/>
              <a:t>之后，就已经内置了</a:t>
            </a:r>
            <a:r>
              <a:rPr lang="en-US" altLang="zh-CN" sz="2400" dirty="0"/>
              <a:t>@Async</a:t>
            </a:r>
            <a:r>
              <a:rPr lang="zh-CN" altLang="en-US" sz="2400" dirty="0"/>
              <a:t>来完美解决这个问题。</a:t>
            </a:r>
            <a:endParaRPr lang="en-US" altLang="zh-CN" sz="2400" dirty="0">
              <a:solidFill>
                <a:srgbClr val="0000FF"/>
              </a:solidFill>
            </a:endParaRPr>
          </a:p>
          <a:p>
            <a:pPr marL="0" indent="0">
              <a:buNone/>
            </a:pPr>
            <a:r>
              <a:rPr lang="zh-CN" altLang="en-US" sz="2400" dirty="0">
                <a:solidFill>
                  <a:srgbClr val="0000FF"/>
                </a:solidFill>
              </a:rPr>
              <a:t>两个注解：</a:t>
            </a:r>
            <a:endParaRPr lang="en-US" altLang="zh-CN" sz="2400" dirty="0">
              <a:solidFill>
                <a:srgbClr val="0000FF"/>
              </a:solidFill>
            </a:endParaRPr>
          </a:p>
          <a:p>
            <a:pPr marL="0" indent="0">
              <a:buNone/>
            </a:pPr>
            <a:r>
              <a:rPr lang="en-US" altLang="zh-CN" sz="2400" dirty="0">
                <a:highlight>
                  <a:srgbClr val="FFFF00"/>
                </a:highlight>
              </a:rPr>
              <a:t>@</a:t>
            </a:r>
            <a:r>
              <a:rPr lang="en-US" altLang="zh-CN" sz="2400" dirty="0" err="1">
                <a:highlight>
                  <a:srgbClr val="FFFF00"/>
                </a:highlight>
              </a:rPr>
              <a:t>EnableAysnc</a:t>
            </a:r>
            <a:r>
              <a:rPr lang="zh-CN" altLang="en-US" sz="2400" dirty="0">
                <a:highlight>
                  <a:srgbClr val="FFFF00"/>
                </a:highlight>
              </a:rPr>
              <a:t>（在启动类上）、</a:t>
            </a:r>
            <a:r>
              <a:rPr lang="en-US" altLang="zh-CN" sz="2400" dirty="0">
                <a:highlight>
                  <a:srgbClr val="FFFF00"/>
                </a:highlight>
              </a:rPr>
              <a:t>@</a:t>
            </a:r>
            <a:r>
              <a:rPr lang="en-US" altLang="zh-CN" sz="2400" dirty="0" err="1">
                <a:highlight>
                  <a:srgbClr val="FFFF00"/>
                </a:highlight>
              </a:rPr>
              <a:t>Aysnc</a:t>
            </a:r>
            <a:r>
              <a:rPr lang="zh-CN" altLang="en-US" sz="2400" dirty="0">
                <a:highlight>
                  <a:srgbClr val="FFFF00"/>
                </a:highlight>
              </a:rPr>
              <a:t>（告诉</a:t>
            </a:r>
            <a:r>
              <a:rPr lang="en-US" altLang="zh-CN" sz="2400" dirty="0">
                <a:highlight>
                  <a:srgbClr val="FFFF00"/>
                </a:highlight>
              </a:rPr>
              <a:t>spring</a:t>
            </a:r>
            <a:r>
              <a:rPr lang="zh-CN" altLang="en-US" sz="2400" dirty="0">
                <a:highlight>
                  <a:srgbClr val="FFFF00"/>
                </a:highlight>
              </a:rPr>
              <a:t>这是一个异步任务）</a:t>
            </a:r>
            <a:endParaRPr lang="en-US" altLang="zh-CN" sz="2400" dirty="0">
              <a:highlight>
                <a:srgbClr val="FFFF00"/>
              </a:highlight>
            </a:endParaRPr>
          </a:p>
          <a:p>
            <a:pPr marL="0" indent="0">
              <a:buNone/>
            </a:pPr>
            <a:endParaRPr lang="zh-CN" altLang="en-US" sz="2400" dirty="0">
              <a:highlight>
                <a:srgbClr val="FFFF00"/>
              </a:highlight>
            </a:endParaRPr>
          </a:p>
        </p:txBody>
      </p:sp>
      <p:sp>
        <p:nvSpPr>
          <p:cNvPr id="4" name="标题 3"/>
          <p:cNvSpPr>
            <a:spLocks noGrp="1"/>
          </p:cNvSpPr>
          <p:nvPr>
            <p:ph type="title"/>
          </p:nvPr>
        </p:nvSpPr>
        <p:spPr>
          <a:xfrm>
            <a:off x="609600" y="-171400"/>
            <a:ext cx="10972800" cy="1143000"/>
          </a:xfrm>
        </p:spPr>
        <p:txBody>
          <a:bodyPr>
            <a:normAutofit/>
          </a:bodyPr>
          <a:lstStyle/>
          <a:p>
            <a:r>
              <a:rPr lang="zh-CN" altLang="en-US" dirty="0"/>
              <a:t>一、异步任务</a:t>
            </a:r>
          </a:p>
        </p:txBody>
      </p:sp>
      <p:pic>
        <p:nvPicPr>
          <p:cNvPr id="5" name="图片 4">
            <a:extLst>
              <a:ext uri="{FF2B5EF4-FFF2-40B4-BE49-F238E27FC236}">
                <a16:creationId xmlns:a16="http://schemas.microsoft.com/office/drawing/2014/main" id="{94E2FA06-E919-49E2-AA12-6DAAD82BF017}"/>
              </a:ext>
            </a:extLst>
          </p:cNvPr>
          <p:cNvPicPr>
            <a:picLocks noChangeAspect="1"/>
          </p:cNvPicPr>
          <p:nvPr/>
        </p:nvPicPr>
        <p:blipFill>
          <a:blip r:embed="rId3"/>
          <a:stretch>
            <a:fillRect/>
          </a:stretch>
        </p:blipFill>
        <p:spPr>
          <a:xfrm>
            <a:off x="1055440" y="3573016"/>
            <a:ext cx="5200000" cy="2647619"/>
          </a:xfrm>
          <a:prstGeom prst="rect">
            <a:avLst/>
          </a:prstGeom>
        </p:spPr>
      </p:pic>
    </p:spTree>
    <p:extLst>
      <p:ext uri="{BB962C8B-B14F-4D97-AF65-F5344CB8AC3E}">
        <p14:creationId xmlns:p14="http://schemas.microsoft.com/office/powerpoint/2010/main" val="2625107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二、定时任务 </a:t>
            </a:r>
          </a:p>
        </p:txBody>
      </p:sp>
      <p:sp>
        <p:nvSpPr>
          <p:cNvPr id="3" name="内容占位符 2"/>
          <p:cNvSpPr>
            <a:spLocks noGrp="1"/>
          </p:cNvSpPr>
          <p:nvPr>
            <p:ph idx="1"/>
          </p:nvPr>
        </p:nvSpPr>
        <p:spPr>
          <a:xfrm>
            <a:off x="609600" y="1724170"/>
            <a:ext cx="10972800" cy="4525963"/>
          </a:xfrm>
        </p:spPr>
        <p:txBody>
          <a:bodyPr>
            <a:normAutofit/>
          </a:bodyPr>
          <a:lstStyle/>
          <a:p>
            <a:pPr marL="0" indent="0">
              <a:buNone/>
            </a:pPr>
            <a:r>
              <a:rPr lang="zh-CN" altLang="en-US" sz="2400" dirty="0"/>
              <a:t>项目开发中经常需要执行一些定时任务，比如需要在每天凌晨时候，分析一次前一天的日志信息。</a:t>
            </a:r>
            <a:r>
              <a:rPr lang="en-US" altLang="zh-CN" sz="2400" dirty="0"/>
              <a:t>Spring</a:t>
            </a:r>
            <a:r>
              <a:rPr lang="zh-CN" altLang="en-US" sz="2400" dirty="0"/>
              <a:t>为我们提供了异步执行任务调度的方式，提供</a:t>
            </a:r>
            <a:r>
              <a:rPr lang="en-US" altLang="zh-CN" sz="2400" dirty="0" err="1">
                <a:solidFill>
                  <a:srgbClr val="FF0000"/>
                </a:solidFill>
              </a:rPr>
              <a:t>TaskExecutor</a:t>
            </a:r>
            <a:r>
              <a:rPr lang="en-US" altLang="zh-CN" sz="2400" dirty="0"/>
              <a:t> </a:t>
            </a:r>
            <a:r>
              <a:rPr lang="zh-CN" altLang="en-US" sz="2400" dirty="0"/>
              <a:t>、</a:t>
            </a:r>
            <a:r>
              <a:rPr lang="en-US" altLang="zh-CN" sz="2400" dirty="0" err="1">
                <a:solidFill>
                  <a:srgbClr val="FF0000"/>
                </a:solidFill>
              </a:rPr>
              <a:t>TaskScheduler</a:t>
            </a:r>
            <a:r>
              <a:rPr lang="en-US" altLang="zh-CN" sz="2400" dirty="0"/>
              <a:t> </a:t>
            </a:r>
            <a:r>
              <a:rPr lang="zh-CN" altLang="en-US" sz="2400" dirty="0"/>
              <a:t>接口。</a:t>
            </a:r>
            <a:br>
              <a:rPr lang="en-US" altLang="zh-CN" sz="2400" dirty="0"/>
            </a:br>
            <a:endParaRPr lang="en-US" altLang="zh-CN" sz="2400" dirty="0"/>
          </a:p>
          <a:p>
            <a:pPr marL="0" indent="0">
              <a:buNone/>
            </a:pPr>
            <a:r>
              <a:rPr lang="zh-CN" altLang="en-US" sz="2400" b="1" dirty="0">
                <a:solidFill>
                  <a:srgbClr val="0000FF"/>
                </a:solidFill>
              </a:rPr>
              <a:t>两个注解：</a:t>
            </a:r>
            <a:r>
              <a:rPr lang="en-US" altLang="zh-CN" sz="1800" dirty="0"/>
              <a:t>@</a:t>
            </a:r>
            <a:r>
              <a:rPr lang="en-US" altLang="zh-CN" sz="1800" dirty="0" err="1"/>
              <a:t>EnableScheduling</a:t>
            </a:r>
            <a:r>
              <a:rPr lang="zh-CN" altLang="en-US" sz="1800" dirty="0"/>
              <a:t>（标注在启动类上）、</a:t>
            </a:r>
            <a:r>
              <a:rPr lang="en-US" altLang="zh-CN" sz="1800" dirty="0"/>
              <a:t>@Scheduled</a:t>
            </a:r>
            <a:r>
              <a:rPr lang="zh-CN" altLang="en-US" sz="1800" dirty="0"/>
              <a:t>（标注在</a:t>
            </a:r>
            <a:r>
              <a:rPr lang="en-US" altLang="zh-CN" sz="1800" dirty="0"/>
              <a:t>service</a:t>
            </a:r>
            <a:r>
              <a:rPr lang="zh-CN" altLang="en-US" sz="1800" dirty="0"/>
              <a:t>上方法上）</a:t>
            </a:r>
            <a:endParaRPr lang="en-US" altLang="zh-CN" sz="1800" dirty="0"/>
          </a:p>
          <a:p>
            <a:pPr marL="0" indent="0">
              <a:buNone/>
            </a:pPr>
            <a:r>
              <a:rPr lang="en-US" altLang="zh-CN" sz="2400" b="1" dirty="0" err="1">
                <a:solidFill>
                  <a:srgbClr val="0000FF"/>
                </a:solidFill>
              </a:rPr>
              <a:t>cron</a:t>
            </a:r>
            <a:r>
              <a:rPr lang="zh-CN" altLang="en-US" sz="2400" b="1" dirty="0">
                <a:solidFill>
                  <a:srgbClr val="0000FF"/>
                </a:solidFill>
              </a:rPr>
              <a:t>表达式：</a:t>
            </a:r>
            <a:endParaRPr lang="en-US" altLang="zh-CN" sz="2400" b="1" dirty="0">
              <a:solidFill>
                <a:srgbClr val="0000FF"/>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653092135"/>
              </p:ext>
            </p:extLst>
          </p:nvPr>
        </p:nvGraphicFramePr>
        <p:xfrm>
          <a:off x="1271464" y="4149080"/>
          <a:ext cx="4464495" cy="2160236"/>
        </p:xfrm>
        <a:graphic>
          <a:graphicData uri="http://schemas.openxmlformats.org/drawingml/2006/table">
            <a:tbl>
              <a:tblPr firstRow="1" bandRow="1">
                <a:tableStyleId>{5C22544A-7EE6-4342-B048-85BDC9FD1C3A}</a:tableStyleId>
              </a:tblPr>
              <a:tblGrid>
                <a:gridCol w="1001986">
                  <a:extLst>
                    <a:ext uri="{9D8B030D-6E8A-4147-A177-3AD203B41FA5}">
                      <a16:colId xmlns:a16="http://schemas.microsoft.com/office/drawing/2014/main" val="20000"/>
                    </a:ext>
                  </a:extLst>
                </a:gridCol>
                <a:gridCol w="1974344">
                  <a:extLst>
                    <a:ext uri="{9D8B030D-6E8A-4147-A177-3AD203B41FA5}">
                      <a16:colId xmlns:a16="http://schemas.microsoft.com/office/drawing/2014/main" val="20001"/>
                    </a:ext>
                  </a:extLst>
                </a:gridCol>
                <a:gridCol w="1488165">
                  <a:extLst>
                    <a:ext uri="{9D8B030D-6E8A-4147-A177-3AD203B41FA5}">
                      <a16:colId xmlns:a16="http://schemas.microsoft.com/office/drawing/2014/main" val="20002"/>
                    </a:ext>
                  </a:extLst>
                </a:gridCol>
              </a:tblGrid>
              <a:tr h="331436">
                <a:tc>
                  <a:txBody>
                    <a:bodyPr/>
                    <a:lstStyle/>
                    <a:p>
                      <a:r>
                        <a:rPr lang="zh-CN" altLang="en-US" sz="1400">
                          <a:ea typeface="微软雅黑" panose="020B0503020204020204" pitchFamily="34" charset="-122"/>
                        </a:rPr>
                        <a:t>字段</a:t>
                      </a:r>
                    </a:p>
                  </a:txBody>
                  <a:tcPr/>
                </a:tc>
                <a:tc>
                  <a:txBody>
                    <a:bodyPr/>
                    <a:lstStyle/>
                    <a:p>
                      <a:r>
                        <a:rPr lang="zh-CN" altLang="en-US" sz="1400">
                          <a:ea typeface="微软雅黑" panose="020B0503020204020204" pitchFamily="34" charset="-122"/>
                        </a:rPr>
                        <a:t>允许值</a:t>
                      </a:r>
                    </a:p>
                  </a:txBody>
                  <a:tcPr/>
                </a:tc>
                <a:tc>
                  <a:txBody>
                    <a:bodyPr/>
                    <a:lstStyle/>
                    <a:p>
                      <a:r>
                        <a:rPr lang="zh-CN" altLang="en-US" sz="1400">
                          <a:ea typeface="微软雅黑" panose="020B0503020204020204" pitchFamily="34" charset="-122"/>
                        </a:rPr>
                        <a:t>允许的特殊字符</a:t>
                      </a:r>
                    </a:p>
                  </a:txBody>
                  <a:tcPr/>
                </a:tc>
                <a:extLst>
                  <a:ext uri="{0D108BD9-81ED-4DB2-BD59-A6C34878D82A}">
                    <a16:rowId xmlns:a16="http://schemas.microsoft.com/office/drawing/2014/main" val="10000"/>
                  </a:ext>
                </a:extLst>
              </a:tr>
              <a:tr h="300116">
                <a:tc>
                  <a:txBody>
                    <a:bodyPr/>
                    <a:lstStyle/>
                    <a:p>
                      <a:r>
                        <a:rPr lang="zh-CN" altLang="en-US" sz="1400">
                          <a:ea typeface="微软雅黑" panose="020B0503020204020204" pitchFamily="34" charset="-122"/>
                        </a:rPr>
                        <a:t>秒</a:t>
                      </a:r>
                    </a:p>
                  </a:txBody>
                  <a:tcPr/>
                </a:tc>
                <a:tc>
                  <a:txBody>
                    <a:bodyPr/>
                    <a:lstStyle/>
                    <a:p>
                      <a:r>
                        <a:rPr lang="en-US" altLang="zh-CN" sz="1400">
                          <a:ea typeface="微软雅黑" panose="020B0503020204020204" pitchFamily="34" charset="-122"/>
                        </a:rPr>
                        <a:t>0-59</a:t>
                      </a:r>
                      <a:endParaRPr lang="zh-CN" altLang="en-US" sz="1400">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effectLst/>
                          <a:ea typeface="微软雅黑" panose="020B0503020204020204" pitchFamily="34" charset="-122"/>
                        </a:rPr>
                        <a:t>, - * /</a:t>
                      </a:r>
                    </a:p>
                  </a:txBody>
                  <a:tcPr/>
                </a:tc>
                <a:extLst>
                  <a:ext uri="{0D108BD9-81ED-4DB2-BD59-A6C34878D82A}">
                    <a16:rowId xmlns:a16="http://schemas.microsoft.com/office/drawing/2014/main" val="10001"/>
                  </a:ext>
                </a:extLst>
              </a:tr>
              <a:tr h="300116">
                <a:tc>
                  <a:txBody>
                    <a:bodyPr/>
                    <a:lstStyle/>
                    <a:p>
                      <a:r>
                        <a:rPr lang="zh-CN" altLang="en-US" sz="1400">
                          <a:ea typeface="微软雅黑" panose="020B0503020204020204" pitchFamily="34" charset="-122"/>
                        </a:rPr>
                        <a:t>分</a:t>
                      </a:r>
                    </a:p>
                  </a:txBody>
                  <a:tcPr/>
                </a:tc>
                <a:tc>
                  <a:txBody>
                    <a:bodyPr/>
                    <a:lstStyle/>
                    <a:p>
                      <a:r>
                        <a:rPr lang="en-US" altLang="zh-CN" sz="1400">
                          <a:ea typeface="微软雅黑" panose="020B0503020204020204" pitchFamily="34" charset="-122"/>
                        </a:rPr>
                        <a:t>0-59</a:t>
                      </a:r>
                      <a:endParaRPr lang="zh-CN" altLang="en-US" sz="1400">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effectLst/>
                          <a:ea typeface="微软雅黑" panose="020B0503020204020204" pitchFamily="34" charset="-122"/>
                        </a:rPr>
                        <a:t>, - * /</a:t>
                      </a:r>
                    </a:p>
                  </a:txBody>
                  <a:tcPr/>
                </a:tc>
                <a:extLst>
                  <a:ext uri="{0D108BD9-81ED-4DB2-BD59-A6C34878D82A}">
                    <a16:rowId xmlns:a16="http://schemas.microsoft.com/office/drawing/2014/main" val="10002"/>
                  </a:ext>
                </a:extLst>
              </a:tr>
              <a:tr h="300116">
                <a:tc>
                  <a:txBody>
                    <a:bodyPr/>
                    <a:lstStyle/>
                    <a:p>
                      <a:r>
                        <a:rPr lang="zh-CN" altLang="en-US" sz="1400">
                          <a:ea typeface="微软雅黑" panose="020B0503020204020204" pitchFamily="34" charset="-122"/>
                        </a:rPr>
                        <a:t>小时</a:t>
                      </a:r>
                    </a:p>
                  </a:txBody>
                  <a:tcPr/>
                </a:tc>
                <a:tc>
                  <a:txBody>
                    <a:bodyPr/>
                    <a:lstStyle/>
                    <a:p>
                      <a:r>
                        <a:rPr lang="en-US" altLang="zh-CN" sz="1400">
                          <a:ea typeface="微软雅黑" panose="020B0503020204020204" pitchFamily="34" charset="-122"/>
                        </a:rPr>
                        <a:t>0-23</a:t>
                      </a:r>
                      <a:endParaRPr lang="zh-CN" altLang="en-US" sz="1400">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effectLst/>
                          <a:ea typeface="微软雅黑" panose="020B0503020204020204" pitchFamily="34" charset="-122"/>
                        </a:rPr>
                        <a:t>, - * /</a:t>
                      </a:r>
                    </a:p>
                  </a:txBody>
                  <a:tcPr/>
                </a:tc>
                <a:extLst>
                  <a:ext uri="{0D108BD9-81ED-4DB2-BD59-A6C34878D82A}">
                    <a16:rowId xmlns:a16="http://schemas.microsoft.com/office/drawing/2014/main" val="10003"/>
                  </a:ext>
                </a:extLst>
              </a:tr>
              <a:tr h="300116">
                <a:tc>
                  <a:txBody>
                    <a:bodyPr/>
                    <a:lstStyle/>
                    <a:p>
                      <a:r>
                        <a:rPr lang="zh-CN" altLang="en-US" sz="1400">
                          <a:ea typeface="微软雅黑" panose="020B0503020204020204" pitchFamily="34" charset="-122"/>
                        </a:rPr>
                        <a:t>日期</a:t>
                      </a:r>
                    </a:p>
                  </a:txBody>
                  <a:tcPr/>
                </a:tc>
                <a:tc>
                  <a:txBody>
                    <a:bodyPr/>
                    <a:lstStyle/>
                    <a:p>
                      <a:r>
                        <a:rPr lang="en-US" altLang="zh-CN" sz="1400">
                          <a:ea typeface="微软雅黑" panose="020B0503020204020204" pitchFamily="34" charset="-122"/>
                        </a:rPr>
                        <a:t>1-31</a:t>
                      </a:r>
                      <a:endParaRPr lang="zh-CN" altLang="en-US" sz="1400">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effectLst/>
                          <a:ea typeface="微软雅黑" panose="020B0503020204020204" pitchFamily="34" charset="-122"/>
                        </a:rPr>
                        <a:t>, - * ? / L W C</a:t>
                      </a:r>
                    </a:p>
                  </a:txBody>
                  <a:tcPr/>
                </a:tc>
                <a:extLst>
                  <a:ext uri="{0D108BD9-81ED-4DB2-BD59-A6C34878D82A}">
                    <a16:rowId xmlns:a16="http://schemas.microsoft.com/office/drawing/2014/main" val="10004"/>
                  </a:ext>
                </a:extLst>
              </a:tr>
              <a:tr h="300116">
                <a:tc>
                  <a:txBody>
                    <a:bodyPr/>
                    <a:lstStyle/>
                    <a:p>
                      <a:r>
                        <a:rPr lang="zh-CN" altLang="en-US" sz="1400">
                          <a:ea typeface="微软雅黑" panose="020B0503020204020204" pitchFamily="34" charset="-122"/>
                        </a:rPr>
                        <a:t>月份</a:t>
                      </a:r>
                    </a:p>
                  </a:txBody>
                  <a:tcPr/>
                </a:tc>
                <a:tc>
                  <a:txBody>
                    <a:bodyPr/>
                    <a:lstStyle/>
                    <a:p>
                      <a:r>
                        <a:rPr lang="en-US" altLang="zh-CN" sz="1400">
                          <a:ea typeface="微软雅黑" panose="020B0503020204020204" pitchFamily="34" charset="-122"/>
                        </a:rPr>
                        <a:t>1-12</a:t>
                      </a:r>
                      <a:endParaRPr lang="zh-CN" altLang="en-US" sz="1400">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effectLst/>
                          <a:ea typeface="微软雅黑" panose="020B0503020204020204" pitchFamily="34" charset="-122"/>
                        </a:rPr>
                        <a:t>, - * /</a:t>
                      </a:r>
                    </a:p>
                  </a:txBody>
                  <a:tcPr/>
                </a:tc>
                <a:extLst>
                  <a:ext uri="{0D108BD9-81ED-4DB2-BD59-A6C34878D82A}">
                    <a16:rowId xmlns:a16="http://schemas.microsoft.com/office/drawing/2014/main" val="10005"/>
                  </a:ext>
                </a:extLst>
              </a:tr>
              <a:tr h="300116">
                <a:tc>
                  <a:txBody>
                    <a:bodyPr/>
                    <a:lstStyle/>
                    <a:p>
                      <a:r>
                        <a:rPr lang="zh-CN" altLang="en-US" sz="1400">
                          <a:ea typeface="微软雅黑" panose="020B0503020204020204" pitchFamily="34" charset="-122"/>
                        </a:rPr>
                        <a:t>星期</a:t>
                      </a:r>
                    </a:p>
                  </a:txBody>
                  <a:tcPr/>
                </a:tc>
                <a:tc>
                  <a:txBody>
                    <a:bodyPr/>
                    <a:lstStyle/>
                    <a:p>
                      <a:r>
                        <a:rPr lang="en-US" altLang="zh-CN" sz="1400">
                          <a:ea typeface="微软雅黑" panose="020B0503020204020204" pitchFamily="34" charset="-122"/>
                        </a:rPr>
                        <a:t>0-7</a:t>
                      </a:r>
                      <a:r>
                        <a:rPr lang="zh-CN" altLang="en-US" sz="1400">
                          <a:ea typeface="微软雅黑" panose="020B0503020204020204" pitchFamily="34" charset="-122"/>
                        </a:rPr>
                        <a:t>或</a:t>
                      </a:r>
                      <a:r>
                        <a:rPr lang="en-US" altLang="zh-CN" sz="1400">
                          <a:ea typeface="微软雅黑" panose="020B0503020204020204" pitchFamily="34" charset="-122"/>
                        </a:rPr>
                        <a:t>SUN-SAT 0,7</a:t>
                      </a:r>
                      <a:r>
                        <a:rPr lang="zh-CN" altLang="en-US" sz="1400">
                          <a:ea typeface="微软雅黑" panose="020B0503020204020204" pitchFamily="34" charset="-122"/>
                        </a:rPr>
                        <a:t>是</a:t>
                      </a:r>
                      <a:r>
                        <a:rPr lang="en-US" altLang="zh-CN" sz="1400">
                          <a:ea typeface="微软雅黑" panose="020B0503020204020204" pitchFamily="34" charset="-122"/>
                        </a:rPr>
                        <a:t>SUN</a:t>
                      </a:r>
                      <a:endParaRPr lang="zh-CN" altLang="en-US" sz="1400">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a:effectLst/>
                          <a:ea typeface="微软雅黑" panose="020B0503020204020204" pitchFamily="34" charset="-122"/>
                        </a:rPr>
                        <a:t>, - * ? / L C #</a:t>
                      </a:r>
                    </a:p>
                  </a:txBody>
                  <a:tcPr/>
                </a:tc>
                <a:extLst>
                  <a:ext uri="{0D108BD9-81ED-4DB2-BD59-A6C34878D82A}">
                    <a16:rowId xmlns:a16="http://schemas.microsoft.com/office/drawing/2014/main" val="10006"/>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018328042"/>
              </p:ext>
            </p:extLst>
          </p:nvPr>
        </p:nvGraphicFramePr>
        <p:xfrm>
          <a:off x="6397823" y="3852466"/>
          <a:ext cx="3277936" cy="2753464"/>
        </p:xfrm>
        <a:graphic>
          <a:graphicData uri="http://schemas.openxmlformats.org/drawingml/2006/table">
            <a:tbl>
              <a:tblPr firstRow="1" bandRow="1">
                <a:tableStyleId>{5C22544A-7EE6-4342-B048-85BDC9FD1C3A}</a:tableStyleId>
              </a:tblPr>
              <a:tblGrid>
                <a:gridCol w="829664">
                  <a:extLst>
                    <a:ext uri="{9D8B030D-6E8A-4147-A177-3AD203B41FA5}">
                      <a16:colId xmlns:a16="http://schemas.microsoft.com/office/drawing/2014/main" val="20000"/>
                    </a:ext>
                  </a:extLst>
                </a:gridCol>
                <a:gridCol w="2448272">
                  <a:extLst>
                    <a:ext uri="{9D8B030D-6E8A-4147-A177-3AD203B41FA5}">
                      <a16:colId xmlns:a16="http://schemas.microsoft.com/office/drawing/2014/main" val="20001"/>
                    </a:ext>
                  </a:extLst>
                </a:gridCol>
              </a:tblGrid>
              <a:tr h="259076">
                <a:tc>
                  <a:txBody>
                    <a:bodyPr/>
                    <a:lstStyle/>
                    <a:p>
                      <a:r>
                        <a:rPr lang="zh-CN" altLang="en-US" sz="1200">
                          <a:ea typeface="微软雅黑" panose="020B0503020204020204" pitchFamily="34" charset="-122"/>
                        </a:rPr>
                        <a:t>特殊字符</a:t>
                      </a:r>
                    </a:p>
                  </a:txBody>
                  <a:tcPr/>
                </a:tc>
                <a:tc>
                  <a:txBody>
                    <a:bodyPr/>
                    <a:lstStyle/>
                    <a:p>
                      <a:r>
                        <a:rPr lang="zh-CN" altLang="en-US" sz="1200">
                          <a:ea typeface="微软雅黑" panose="020B0503020204020204" pitchFamily="34" charset="-122"/>
                        </a:rPr>
                        <a:t>代表含义</a:t>
                      </a:r>
                    </a:p>
                  </a:txBody>
                  <a:tcPr/>
                </a:tc>
                <a:extLst>
                  <a:ext uri="{0D108BD9-81ED-4DB2-BD59-A6C34878D82A}">
                    <a16:rowId xmlns:a16="http://schemas.microsoft.com/office/drawing/2014/main" val="10000"/>
                  </a:ext>
                </a:extLst>
              </a:tr>
              <a:tr h="259076">
                <a:tc>
                  <a:txBody>
                    <a:bodyPr/>
                    <a:lstStyle/>
                    <a:p>
                      <a:r>
                        <a:rPr lang="en-US" altLang="zh-CN" sz="1200">
                          <a:ea typeface="微软雅黑" panose="020B0503020204020204" pitchFamily="34" charset="-122"/>
                        </a:rPr>
                        <a:t>,</a:t>
                      </a:r>
                      <a:endParaRPr lang="zh-CN" altLang="en-US" sz="1200">
                        <a:ea typeface="微软雅黑" panose="020B0503020204020204" pitchFamily="34" charset="-122"/>
                      </a:endParaRPr>
                    </a:p>
                  </a:txBody>
                  <a:tcPr/>
                </a:tc>
                <a:tc>
                  <a:txBody>
                    <a:bodyPr/>
                    <a:lstStyle/>
                    <a:p>
                      <a:r>
                        <a:rPr lang="zh-CN" altLang="en-US" sz="1200">
                          <a:ea typeface="微软雅黑" panose="020B0503020204020204" pitchFamily="34" charset="-122"/>
                        </a:rPr>
                        <a:t>枚举</a:t>
                      </a:r>
                    </a:p>
                  </a:txBody>
                  <a:tcPr/>
                </a:tc>
                <a:extLst>
                  <a:ext uri="{0D108BD9-81ED-4DB2-BD59-A6C34878D82A}">
                    <a16:rowId xmlns:a16="http://schemas.microsoft.com/office/drawing/2014/main" val="10001"/>
                  </a:ext>
                </a:extLst>
              </a:tr>
              <a:tr h="259076">
                <a:tc>
                  <a:txBody>
                    <a:bodyPr/>
                    <a:lstStyle/>
                    <a:p>
                      <a:r>
                        <a:rPr lang="en-US" altLang="zh-CN" sz="1200">
                          <a:ea typeface="微软雅黑" panose="020B0503020204020204" pitchFamily="34" charset="-122"/>
                        </a:rPr>
                        <a:t>-</a:t>
                      </a:r>
                      <a:endParaRPr lang="zh-CN" altLang="en-US" sz="1200">
                        <a:ea typeface="微软雅黑" panose="020B0503020204020204" pitchFamily="34" charset="-122"/>
                      </a:endParaRPr>
                    </a:p>
                  </a:txBody>
                  <a:tcPr/>
                </a:tc>
                <a:tc>
                  <a:txBody>
                    <a:bodyPr/>
                    <a:lstStyle/>
                    <a:p>
                      <a:r>
                        <a:rPr lang="zh-CN" altLang="en-US" sz="1200">
                          <a:ea typeface="微软雅黑" panose="020B0503020204020204" pitchFamily="34" charset="-122"/>
                        </a:rPr>
                        <a:t>区间</a:t>
                      </a:r>
                    </a:p>
                  </a:txBody>
                  <a:tcPr/>
                </a:tc>
                <a:extLst>
                  <a:ext uri="{0D108BD9-81ED-4DB2-BD59-A6C34878D82A}">
                    <a16:rowId xmlns:a16="http://schemas.microsoft.com/office/drawing/2014/main" val="10002"/>
                  </a:ext>
                </a:extLst>
              </a:tr>
              <a:tr h="259076">
                <a:tc>
                  <a:txBody>
                    <a:bodyPr/>
                    <a:lstStyle/>
                    <a:p>
                      <a:r>
                        <a:rPr lang="en-US" altLang="zh-CN" sz="1200">
                          <a:ea typeface="微软雅黑" panose="020B0503020204020204" pitchFamily="34" charset="-122"/>
                        </a:rPr>
                        <a:t>*</a:t>
                      </a:r>
                      <a:endParaRPr lang="zh-CN" altLang="en-US" sz="1200">
                        <a:ea typeface="微软雅黑" panose="020B0503020204020204" pitchFamily="34" charset="-122"/>
                      </a:endParaRPr>
                    </a:p>
                  </a:txBody>
                  <a:tcPr/>
                </a:tc>
                <a:tc>
                  <a:txBody>
                    <a:bodyPr/>
                    <a:lstStyle/>
                    <a:p>
                      <a:r>
                        <a:rPr lang="zh-CN" altLang="en-US" sz="1200">
                          <a:ea typeface="微软雅黑" panose="020B0503020204020204" pitchFamily="34" charset="-122"/>
                        </a:rPr>
                        <a:t>任意</a:t>
                      </a:r>
                    </a:p>
                  </a:txBody>
                  <a:tcPr/>
                </a:tc>
                <a:extLst>
                  <a:ext uri="{0D108BD9-81ED-4DB2-BD59-A6C34878D82A}">
                    <a16:rowId xmlns:a16="http://schemas.microsoft.com/office/drawing/2014/main" val="10003"/>
                  </a:ext>
                </a:extLst>
              </a:tr>
              <a:tr h="259076">
                <a:tc>
                  <a:txBody>
                    <a:bodyPr/>
                    <a:lstStyle/>
                    <a:p>
                      <a:r>
                        <a:rPr lang="en-US" altLang="zh-CN" sz="1200">
                          <a:ea typeface="微软雅黑" panose="020B0503020204020204" pitchFamily="34" charset="-122"/>
                        </a:rPr>
                        <a:t>/</a:t>
                      </a:r>
                      <a:endParaRPr lang="zh-CN" altLang="en-US" sz="1200">
                        <a:ea typeface="微软雅黑" panose="020B0503020204020204" pitchFamily="34" charset="-122"/>
                      </a:endParaRPr>
                    </a:p>
                  </a:txBody>
                  <a:tcPr/>
                </a:tc>
                <a:tc>
                  <a:txBody>
                    <a:bodyPr/>
                    <a:lstStyle/>
                    <a:p>
                      <a:r>
                        <a:rPr lang="zh-CN" altLang="en-US" sz="1200">
                          <a:ea typeface="微软雅黑" panose="020B0503020204020204" pitchFamily="34" charset="-122"/>
                        </a:rPr>
                        <a:t>步长</a:t>
                      </a:r>
                    </a:p>
                  </a:txBody>
                  <a:tcPr/>
                </a:tc>
                <a:extLst>
                  <a:ext uri="{0D108BD9-81ED-4DB2-BD59-A6C34878D82A}">
                    <a16:rowId xmlns:a16="http://schemas.microsoft.com/office/drawing/2014/main" val="10004"/>
                  </a:ext>
                </a:extLst>
              </a:tr>
              <a:tr h="284584">
                <a:tc>
                  <a:txBody>
                    <a:bodyPr/>
                    <a:lstStyle/>
                    <a:p>
                      <a:r>
                        <a:rPr lang="en-US" altLang="zh-CN" sz="1200">
                          <a:ea typeface="微软雅黑" panose="020B0503020204020204" pitchFamily="34" charset="-122"/>
                        </a:rPr>
                        <a:t>?</a:t>
                      </a:r>
                      <a:endParaRPr lang="zh-CN" altLang="en-US" sz="1200">
                        <a:ea typeface="微软雅黑" panose="020B0503020204020204" pitchFamily="34" charset="-122"/>
                      </a:endParaRPr>
                    </a:p>
                  </a:txBody>
                  <a:tcPr/>
                </a:tc>
                <a:tc>
                  <a:txBody>
                    <a:bodyPr/>
                    <a:lstStyle/>
                    <a:p>
                      <a:r>
                        <a:rPr lang="zh-CN" altLang="en-US" sz="1200">
                          <a:ea typeface="微软雅黑" panose="020B0503020204020204" pitchFamily="34" charset="-122"/>
                        </a:rPr>
                        <a:t>日</a:t>
                      </a:r>
                      <a:r>
                        <a:rPr lang="en-US" altLang="zh-CN" sz="1200">
                          <a:ea typeface="微软雅黑" panose="020B0503020204020204" pitchFamily="34" charset="-122"/>
                        </a:rPr>
                        <a:t>/</a:t>
                      </a:r>
                      <a:r>
                        <a:rPr lang="zh-CN" altLang="en-US" sz="1200">
                          <a:ea typeface="微软雅黑" panose="020B0503020204020204" pitchFamily="34" charset="-122"/>
                        </a:rPr>
                        <a:t>星期冲突匹配</a:t>
                      </a:r>
                    </a:p>
                  </a:txBody>
                  <a:tcPr/>
                </a:tc>
                <a:extLst>
                  <a:ext uri="{0D108BD9-81ED-4DB2-BD59-A6C34878D82A}">
                    <a16:rowId xmlns:a16="http://schemas.microsoft.com/office/drawing/2014/main" val="10005"/>
                  </a:ext>
                </a:extLst>
              </a:tr>
              <a:tr h="259076">
                <a:tc>
                  <a:txBody>
                    <a:bodyPr/>
                    <a:lstStyle/>
                    <a:p>
                      <a:r>
                        <a:rPr lang="en-US" altLang="zh-CN" sz="1200">
                          <a:ea typeface="微软雅黑" panose="020B0503020204020204" pitchFamily="34" charset="-122"/>
                        </a:rPr>
                        <a:t>L</a:t>
                      </a:r>
                      <a:endParaRPr lang="zh-CN" altLang="en-US" sz="1200">
                        <a:ea typeface="微软雅黑" panose="020B0503020204020204" pitchFamily="34" charset="-122"/>
                      </a:endParaRPr>
                    </a:p>
                  </a:txBody>
                  <a:tcPr/>
                </a:tc>
                <a:tc>
                  <a:txBody>
                    <a:bodyPr/>
                    <a:lstStyle/>
                    <a:p>
                      <a:r>
                        <a:rPr lang="zh-CN" altLang="en-US" sz="1200">
                          <a:ea typeface="微软雅黑" panose="020B0503020204020204" pitchFamily="34" charset="-122"/>
                        </a:rPr>
                        <a:t>最后</a:t>
                      </a:r>
                    </a:p>
                  </a:txBody>
                  <a:tcPr/>
                </a:tc>
                <a:extLst>
                  <a:ext uri="{0D108BD9-81ED-4DB2-BD59-A6C34878D82A}">
                    <a16:rowId xmlns:a16="http://schemas.microsoft.com/office/drawing/2014/main" val="10006"/>
                  </a:ext>
                </a:extLst>
              </a:tr>
              <a:tr h="259076">
                <a:tc>
                  <a:txBody>
                    <a:bodyPr/>
                    <a:lstStyle/>
                    <a:p>
                      <a:r>
                        <a:rPr lang="en-US" altLang="zh-CN" sz="1200">
                          <a:ea typeface="微软雅黑" panose="020B0503020204020204" pitchFamily="34" charset="-122"/>
                        </a:rPr>
                        <a:t>W</a:t>
                      </a:r>
                      <a:endParaRPr lang="zh-CN" altLang="en-US" sz="1200">
                        <a:ea typeface="微软雅黑" panose="020B0503020204020204" pitchFamily="34" charset="-122"/>
                      </a:endParaRPr>
                    </a:p>
                  </a:txBody>
                  <a:tcPr/>
                </a:tc>
                <a:tc>
                  <a:txBody>
                    <a:bodyPr/>
                    <a:lstStyle/>
                    <a:p>
                      <a:r>
                        <a:rPr lang="zh-CN" altLang="en-US" sz="1200">
                          <a:ea typeface="微软雅黑" panose="020B0503020204020204" pitchFamily="34" charset="-122"/>
                        </a:rPr>
                        <a:t>工作日</a:t>
                      </a:r>
                    </a:p>
                  </a:txBody>
                  <a:tcPr/>
                </a:tc>
                <a:extLst>
                  <a:ext uri="{0D108BD9-81ED-4DB2-BD59-A6C34878D82A}">
                    <a16:rowId xmlns:a16="http://schemas.microsoft.com/office/drawing/2014/main" val="10007"/>
                  </a:ext>
                </a:extLst>
              </a:tr>
              <a:tr h="259076">
                <a:tc>
                  <a:txBody>
                    <a:bodyPr/>
                    <a:lstStyle/>
                    <a:p>
                      <a:r>
                        <a:rPr lang="en-US" altLang="zh-CN" sz="1200">
                          <a:ea typeface="微软雅黑" panose="020B0503020204020204" pitchFamily="34" charset="-122"/>
                        </a:rPr>
                        <a:t>C</a:t>
                      </a:r>
                      <a:endParaRPr lang="zh-CN" altLang="en-US" sz="1200">
                        <a:ea typeface="微软雅黑" panose="020B0503020204020204" pitchFamily="34" charset="-122"/>
                      </a:endParaRPr>
                    </a:p>
                  </a:txBody>
                  <a:tcPr/>
                </a:tc>
                <a:tc>
                  <a:txBody>
                    <a:bodyPr/>
                    <a:lstStyle/>
                    <a:p>
                      <a:r>
                        <a:rPr lang="zh-CN" altLang="en-US" sz="1200">
                          <a:ea typeface="微软雅黑" panose="020B0503020204020204" pitchFamily="34" charset="-122"/>
                        </a:rPr>
                        <a:t>和</a:t>
                      </a:r>
                      <a:r>
                        <a:rPr lang="en-US" altLang="zh-CN" sz="1200">
                          <a:ea typeface="微软雅黑" panose="020B0503020204020204" pitchFamily="34" charset="-122"/>
                        </a:rPr>
                        <a:t>calendar</a:t>
                      </a:r>
                      <a:r>
                        <a:rPr lang="zh-CN" altLang="en-US" sz="1200">
                          <a:ea typeface="微软雅黑" panose="020B0503020204020204" pitchFamily="34" charset="-122"/>
                        </a:rPr>
                        <a:t>联系后计算过的值</a:t>
                      </a:r>
                    </a:p>
                  </a:txBody>
                  <a:tcPr/>
                </a:tc>
                <a:extLst>
                  <a:ext uri="{0D108BD9-81ED-4DB2-BD59-A6C34878D82A}">
                    <a16:rowId xmlns:a16="http://schemas.microsoft.com/office/drawing/2014/main" val="10008"/>
                  </a:ext>
                </a:extLst>
              </a:tr>
              <a:tr h="259076">
                <a:tc>
                  <a:txBody>
                    <a:bodyPr/>
                    <a:lstStyle/>
                    <a:p>
                      <a:r>
                        <a:rPr lang="en-US" altLang="zh-CN" sz="1200">
                          <a:ea typeface="微软雅黑" panose="020B0503020204020204" pitchFamily="34" charset="-122"/>
                        </a:rPr>
                        <a:t>#</a:t>
                      </a:r>
                      <a:endParaRPr lang="zh-CN" altLang="en-US" sz="1200">
                        <a:ea typeface="微软雅黑" panose="020B0503020204020204" pitchFamily="34" charset="-122"/>
                      </a:endParaRPr>
                    </a:p>
                  </a:txBody>
                  <a:tcPr/>
                </a:tc>
                <a:tc>
                  <a:txBody>
                    <a:bodyPr/>
                    <a:lstStyle/>
                    <a:p>
                      <a:r>
                        <a:rPr lang="zh-CN" altLang="en-US" sz="1200">
                          <a:ea typeface="微软雅黑" panose="020B0503020204020204" pitchFamily="34" charset="-122"/>
                        </a:rPr>
                        <a:t>星期，</a:t>
                      </a:r>
                      <a:r>
                        <a:rPr lang="en-US" altLang="zh-CN" sz="1200">
                          <a:ea typeface="微软雅黑" panose="020B0503020204020204" pitchFamily="34" charset="-122"/>
                        </a:rPr>
                        <a:t>4#2</a:t>
                      </a:r>
                      <a:r>
                        <a:rPr lang="zh-CN" altLang="en-US" sz="1200">
                          <a:ea typeface="微软雅黑" panose="020B0503020204020204" pitchFamily="34" charset="-122"/>
                        </a:rPr>
                        <a:t>，第</a:t>
                      </a:r>
                      <a:r>
                        <a:rPr lang="en-US" altLang="zh-CN" sz="1200">
                          <a:ea typeface="微软雅黑" panose="020B0503020204020204" pitchFamily="34" charset="-122"/>
                        </a:rPr>
                        <a:t>2</a:t>
                      </a:r>
                      <a:r>
                        <a:rPr lang="zh-CN" altLang="en-US" sz="1200">
                          <a:ea typeface="微软雅黑" panose="020B0503020204020204" pitchFamily="34" charset="-122"/>
                        </a:rPr>
                        <a:t>个星期四</a:t>
                      </a:r>
                    </a:p>
                  </a:txBody>
                  <a:tcPr/>
                </a:tc>
                <a:extLst>
                  <a:ext uri="{0D108BD9-81ED-4DB2-BD59-A6C34878D82A}">
                    <a16:rowId xmlns:a16="http://schemas.microsoft.com/office/drawing/2014/main" val="10009"/>
                  </a:ext>
                </a:extLst>
              </a:tr>
            </a:tbl>
          </a:graphicData>
        </a:graphic>
      </p:graphicFrame>
      <p:sp>
        <p:nvSpPr>
          <p:cNvPr id="4" name="文本框 3">
            <a:extLst>
              <a:ext uri="{FF2B5EF4-FFF2-40B4-BE49-F238E27FC236}">
                <a16:creationId xmlns:a16="http://schemas.microsoft.com/office/drawing/2014/main" id="{FA608F27-9F23-45F3-A852-7ABDAEB6052A}"/>
              </a:ext>
            </a:extLst>
          </p:cNvPr>
          <p:cNvSpPr txBox="1"/>
          <p:nvPr/>
        </p:nvSpPr>
        <p:spPr>
          <a:xfrm>
            <a:off x="609600" y="1196752"/>
            <a:ext cx="585417" cy="523220"/>
          </a:xfrm>
          <a:prstGeom prst="rect">
            <a:avLst/>
          </a:prstGeom>
          <a:noFill/>
        </p:spPr>
        <p:txBody>
          <a:bodyPr wrap="none" rtlCol="0">
            <a:spAutoFit/>
          </a:bodyPr>
          <a:lstStyle/>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97</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7218755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868" y="-49254"/>
            <a:ext cx="10972800" cy="1143000"/>
          </a:xfrm>
        </p:spPr>
        <p:txBody>
          <a:bodyPr>
            <a:normAutofit/>
          </a:bodyPr>
          <a:lstStyle/>
          <a:p>
            <a:r>
              <a:rPr lang="zh-CN" altLang="en-US" dirty="0"/>
              <a:t>二、定时任务 </a:t>
            </a:r>
          </a:p>
        </p:txBody>
      </p:sp>
      <p:pic>
        <p:nvPicPr>
          <p:cNvPr id="10" name="图片 9">
            <a:extLst>
              <a:ext uri="{FF2B5EF4-FFF2-40B4-BE49-F238E27FC236}">
                <a16:creationId xmlns:a16="http://schemas.microsoft.com/office/drawing/2014/main" id="{336549DE-A2AB-4F7B-AE74-7E3C954F6ABD}"/>
              </a:ext>
            </a:extLst>
          </p:cNvPr>
          <p:cNvPicPr>
            <a:picLocks noChangeAspect="1"/>
          </p:cNvPicPr>
          <p:nvPr/>
        </p:nvPicPr>
        <p:blipFill>
          <a:blip r:embed="rId3"/>
          <a:stretch>
            <a:fillRect/>
          </a:stretch>
        </p:blipFill>
        <p:spPr>
          <a:xfrm>
            <a:off x="1938535" y="821298"/>
            <a:ext cx="7895238" cy="1704762"/>
          </a:xfrm>
          <a:prstGeom prst="rect">
            <a:avLst/>
          </a:prstGeom>
        </p:spPr>
      </p:pic>
      <p:pic>
        <p:nvPicPr>
          <p:cNvPr id="11" name="图片 10">
            <a:extLst>
              <a:ext uri="{FF2B5EF4-FFF2-40B4-BE49-F238E27FC236}">
                <a16:creationId xmlns:a16="http://schemas.microsoft.com/office/drawing/2014/main" id="{4CAE2CF1-4893-4443-B8F0-34B4C412000D}"/>
              </a:ext>
            </a:extLst>
          </p:cNvPr>
          <p:cNvPicPr>
            <a:picLocks noChangeAspect="1"/>
          </p:cNvPicPr>
          <p:nvPr/>
        </p:nvPicPr>
        <p:blipFill>
          <a:blip r:embed="rId4"/>
          <a:stretch>
            <a:fillRect/>
          </a:stretch>
        </p:blipFill>
        <p:spPr>
          <a:xfrm>
            <a:off x="1775520" y="2438153"/>
            <a:ext cx="8914286" cy="314286"/>
          </a:xfrm>
          <a:prstGeom prst="rect">
            <a:avLst/>
          </a:prstGeom>
        </p:spPr>
      </p:pic>
      <p:pic>
        <p:nvPicPr>
          <p:cNvPr id="12" name="图片 11">
            <a:extLst>
              <a:ext uri="{FF2B5EF4-FFF2-40B4-BE49-F238E27FC236}">
                <a16:creationId xmlns:a16="http://schemas.microsoft.com/office/drawing/2014/main" id="{40B041F7-734C-403B-9EF6-21D30DED9DCA}"/>
              </a:ext>
            </a:extLst>
          </p:cNvPr>
          <p:cNvPicPr>
            <a:picLocks noChangeAspect="1"/>
          </p:cNvPicPr>
          <p:nvPr/>
        </p:nvPicPr>
        <p:blipFill>
          <a:blip r:embed="rId5"/>
          <a:stretch>
            <a:fillRect/>
          </a:stretch>
        </p:blipFill>
        <p:spPr>
          <a:xfrm>
            <a:off x="1933325" y="3148047"/>
            <a:ext cx="6980952" cy="561905"/>
          </a:xfrm>
          <a:prstGeom prst="rect">
            <a:avLst/>
          </a:prstGeom>
        </p:spPr>
      </p:pic>
      <p:pic>
        <p:nvPicPr>
          <p:cNvPr id="13" name="图片 12">
            <a:extLst>
              <a:ext uri="{FF2B5EF4-FFF2-40B4-BE49-F238E27FC236}">
                <a16:creationId xmlns:a16="http://schemas.microsoft.com/office/drawing/2014/main" id="{F7040EC5-60DD-4C5A-AAF5-C52F42566F57}"/>
              </a:ext>
            </a:extLst>
          </p:cNvPr>
          <p:cNvPicPr>
            <a:picLocks noChangeAspect="1"/>
          </p:cNvPicPr>
          <p:nvPr/>
        </p:nvPicPr>
        <p:blipFill>
          <a:blip r:embed="rId6"/>
          <a:stretch>
            <a:fillRect/>
          </a:stretch>
        </p:blipFill>
        <p:spPr>
          <a:xfrm>
            <a:off x="1938535" y="2780528"/>
            <a:ext cx="7180952" cy="266667"/>
          </a:xfrm>
          <a:prstGeom prst="rect">
            <a:avLst/>
          </a:prstGeom>
        </p:spPr>
      </p:pic>
      <p:pic>
        <p:nvPicPr>
          <p:cNvPr id="14" name="图片 13">
            <a:extLst>
              <a:ext uri="{FF2B5EF4-FFF2-40B4-BE49-F238E27FC236}">
                <a16:creationId xmlns:a16="http://schemas.microsoft.com/office/drawing/2014/main" id="{9D7F3499-CD12-4EE6-B8B9-711954A64290}"/>
              </a:ext>
            </a:extLst>
          </p:cNvPr>
          <p:cNvPicPr>
            <a:picLocks noChangeAspect="1"/>
          </p:cNvPicPr>
          <p:nvPr/>
        </p:nvPicPr>
        <p:blipFill>
          <a:blip r:embed="rId7"/>
          <a:stretch>
            <a:fillRect/>
          </a:stretch>
        </p:blipFill>
        <p:spPr>
          <a:xfrm>
            <a:off x="172190" y="3686017"/>
            <a:ext cx="11847619" cy="2466667"/>
          </a:xfrm>
          <a:prstGeom prst="rect">
            <a:avLst/>
          </a:prstGeom>
        </p:spPr>
      </p:pic>
    </p:spTree>
    <p:extLst>
      <p:ext uri="{BB962C8B-B14F-4D97-AF65-F5344CB8AC3E}">
        <p14:creationId xmlns:p14="http://schemas.microsoft.com/office/powerpoint/2010/main" val="1669682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marL="0" indent="0"/>
            <a:r>
              <a:rPr lang="zh-CN" altLang="en-US"/>
              <a:t>三、几个重要概念</a:t>
            </a:r>
            <a:r>
              <a:rPr lang="en-US" altLang="zh-CN"/>
              <a:t>&amp;</a:t>
            </a:r>
            <a:r>
              <a:rPr lang="zh-CN" altLang="en-US"/>
              <a:t>缓存注解</a:t>
            </a:r>
          </a:p>
        </p:txBody>
      </p:sp>
      <p:graphicFrame>
        <p:nvGraphicFramePr>
          <p:cNvPr id="2" name="表格 1"/>
          <p:cNvGraphicFramePr>
            <a:graphicFrameLocks noGrp="1"/>
          </p:cNvGraphicFramePr>
          <p:nvPr>
            <p:extLst>
              <p:ext uri="{D42A27DB-BD31-4B8C-83A1-F6EECF244321}">
                <p14:modId xmlns:p14="http://schemas.microsoft.com/office/powerpoint/2010/main" val="1443904014"/>
              </p:ext>
            </p:extLst>
          </p:nvPr>
        </p:nvGraphicFramePr>
        <p:xfrm>
          <a:off x="983421" y="1586618"/>
          <a:ext cx="10225136" cy="4959204"/>
        </p:xfrm>
        <a:graphic>
          <a:graphicData uri="http://schemas.openxmlformats.org/drawingml/2006/table">
            <a:tbl>
              <a:tblPr firstRow="1" bandRow="1">
                <a:tableStyleId>{D7AC3CCA-C797-4891-BE02-D94E43425B78}</a:tableStyleId>
              </a:tblPr>
              <a:tblGrid>
                <a:gridCol w="2508052">
                  <a:extLst>
                    <a:ext uri="{9D8B030D-6E8A-4147-A177-3AD203B41FA5}">
                      <a16:colId xmlns:a16="http://schemas.microsoft.com/office/drawing/2014/main" val="20000"/>
                    </a:ext>
                  </a:extLst>
                </a:gridCol>
                <a:gridCol w="7717084">
                  <a:extLst>
                    <a:ext uri="{9D8B030D-6E8A-4147-A177-3AD203B41FA5}">
                      <a16:colId xmlns:a16="http://schemas.microsoft.com/office/drawing/2014/main" val="20001"/>
                    </a:ext>
                  </a:extLst>
                </a:gridCol>
              </a:tblGrid>
              <a:tr h="674580">
                <a:tc>
                  <a:txBody>
                    <a:bodyPr/>
                    <a:lstStyle/>
                    <a:p>
                      <a:r>
                        <a:rPr lang="en-US" altLang="zh-CN" b="1">
                          <a:ea typeface="微软雅黑" panose="020B0503020204020204" pitchFamily="34" charset="-122"/>
                        </a:rPr>
                        <a:t>Cache</a:t>
                      </a:r>
                      <a:endParaRPr lang="zh-CN" altLang="en-US" b="1">
                        <a:ea typeface="微软雅黑" panose="020B0503020204020204" pitchFamily="34" charset="-122"/>
                      </a:endParaRPr>
                    </a:p>
                  </a:txBody>
                  <a:tcPr/>
                </a:tc>
                <a:tc>
                  <a:txBody>
                    <a:bodyPr/>
                    <a:lstStyle/>
                    <a:p>
                      <a:r>
                        <a:rPr lang="zh-CN" altLang="en-US" b="1" dirty="0">
                          <a:ea typeface="微软雅黑" panose="020B0503020204020204" pitchFamily="34" charset="-122"/>
                        </a:rPr>
                        <a:t>缓存接口，定义缓存操作。实现有：</a:t>
                      </a:r>
                      <a:r>
                        <a:rPr lang="en-US" altLang="zh-CN" b="1" dirty="0" err="1">
                          <a:highlight>
                            <a:srgbClr val="00FF00"/>
                          </a:highlight>
                          <a:ea typeface="微软雅黑" panose="020B0503020204020204" pitchFamily="34" charset="-122"/>
                        </a:rPr>
                        <a:t>RedisCache</a:t>
                      </a:r>
                      <a:r>
                        <a:rPr lang="zh-CN" altLang="en-US" b="1" dirty="0">
                          <a:highlight>
                            <a:srgbClr val="00FF00"/>
                          </a:highlight>
                          <a:ea typeface="微软雅黑" panose="020B0503020204020204" pitchFamily="34" charset="-122"/>
                        </a:rPr>
                        <a:t>、</a:t>
                      </a:r>
                      <a:r>
                        <a:rPr lang="en-US" altLang="zh-CN" b="1" dirty="0" err="1">
                          <a:highlight>
                            <a:srgbClr val="00FF00"/>
                          </a:highlight>
                          <a:ea typeface="微软雅黑" panose="020B0503020204020204" pitchFamily="34" charset="-122"/>
                        </a:rPr>
                        <a:t>EhCacheCache</a:t>
                      </a:r>
                      <a:r>
                        <a:rPr lang="zh-CN" altLang="en-US" b="1" dirty="0">
                          <a:highlight>
                            <a:srgbClr val="00FF00"/>
                          </a:highlight>
                          <a:ea typeface="微软雅黑" panose="020B0503020204020204" pitchFamily="34" charset="-122"/>
                        </a:rPr>
                        <a:t>、</a:t>
                      </a:r>
                      <a:r>
                        <a:rPr lang="en-US" altLang="zh-CN" b="1" dirty="0" err="1">
                          <a:highlight>
                            <a:srgbClr val="00FF00"/>
                          </a:highlight>
                          <a:ea typeface="微软雅黑" panose="020B0503020204020204" pitchFamily="34" charset="-122"/>
                        </a:rPr>
                        <a:t>ConcurrentMapCache</a:t>
                      </a:r>
                      <a:r>
                        <a:rPr lang="zh-CN" altLang="en-US" b="1" dirty="0">
                          <a:highlight>
                            <a:srgbClr val="00FF00"/>
                          </a:highlight>
                          <a:ea typeface="微软雅黑" panose="020B0503020204020204" pitchFamily="34" charset="-122"/>
                        </a:rPr>
                        <a:t>等</a:t>
                      </a:r>
                    </a:p>
                  </a:txBody>
                  <a:tcPr/>
                </a:tc>
                <a:extLst>
                  <a:ext uri="{0D108BD9-81ED-4DB2-BD59-A6C34878D82A}">
                    <a16:rowId xmlns:a16="http://schemas.microsoft.com/office/drawing/2014/main" val="10000"/>
                  </a:ext>
                </a:extLst>
              </a:tr>
              <a:tr h="531224">
                <a:tc>
                  <a:txBody>
                    <a:bodyPr/>
                    <a:lstStyle/>
                    <a:p>
                      <a:r>
                        <a:rPr lang="en-US" altLang="zh-CN" b="1">
                          <a:ea typeface="微软雅黑" panose="020B0503020204020204" pitchFamily="34" charset="-122"/>
                        </a:rPr>
                        <a:t>CacheManager</a:t>
                      </a:r>
                      <a:endParaRPr lang="zh-CN" altLang="en-US" b="1">
                        <a:ea typeface="微软雅黑" panose="020B0503020204020204" pitchFamily="34" charset="-122"/>
                      </a:endParaRPr>
                    </a:p>
                  </a:txBody>
                  <a:tcPr/>
                </a:tc>
                <a:tc>
                  <a:txBody>
                    <a:bodyPr/>
                    <a:lstStyle/>
                    <a:p>
                      <a:r>
                        <a:rPr lang="zh-CN" altLang="en-US" b="1">
                          <a:ea typeface="微软雅黑" panose="020B0503020204020204" pitchFamily="34" charset="-122"/>
                        </a:rPr>
                        <a:t>缓存管理器，管理各种缓存（</a:t>
                      </a:r>
                      <a:r>
                        <a:rPr lang="en-US" altLang="zh-CN" b="1">
                          <a:ea typeface="微软雅黑" panose="020B0503020204020204" pitchFamily="34" charset="-122"/>
                        </a:rPr>
                        <a:t>Cache</a:t>
                      </a:r>
                      <a:r>
                        <a:rPr lang="zh-CN" altLang="en-US" b="1">
                          <a:ea typeface="微软雅黑" panose="020B0503020204020204" pitchFamily="34" charset="-122"/>
                        </a:rPr>
                        <a:t>）组件</a:t>
                      </a:r>
                    </a:p>
                  </a:txBody>
                  <a:tcPr/>
                </a:tc>
                <a:extLst>
                  <a:ext uri="{0D108BD9-81ED-4DB2-BD59-A6C34878D82A}">
                    <a16:rowId xmlns:a16="http://schemas.microsoft.com/office/drawing/2014/main" val="10001"/>
                  </a:ext>
                </a:extLst>
              </a:tr>
              <a:tr h="594396">
                <a:tc>
                  <a:txBody>
                    <a:bodyPr/>
                    <a:lstStyle/>
                    <a:p>
                      <a:r>
                        <a:rPr lang="en-US" altLang="zh-CN" b="1" dirty="0">
                          <a:ea typeface="微软雅黑" panose="020B0503020204020204" pitchFamily="34" charset="-122"/>
                        </a:rPr>
                        <a:t>@Cacheable</a:t>
                      </a:r>
                      <a:r>
                        <a:rPr lang="zh-CN" altLang="en-US" b="1" dirty="0">
                          <a:ea typeface="微软雅黑" panose="020B0503020204020204" pitchFamily="34" charset="-122"/>
                        </a:rPr>
                        <a:t>（可缓存的）</a:t>
                      </a:r>
                    </a:p>
                  </a:txBody>
                  <a:tcPr/>
                </a:tc>
                <a:tc>
                  <a:txBody>
                    <a:bodyPr/>
                    <a:lstStyle/>
                    <a:p>
                      <a:r>
                        <a:rPr lang="zh-CN" altLang="en-US" sz="1800" b="1" i="0" kern="1200" dirty="0">
                          <a:solidFill>
                            <a:schemeClr val="dk1"/>
                          </a:solidFill>
                          <a:effectLst/>
                          <a:latin typeface="+mn-lt"/>
                          <a:ea typeface="微软雅黑" panose="020B0503020204020204" pitchFamily="34" charset="-122"/>
                          <a:cs typeface="+mn-cs"/>
                        </a:rPr>
                        <a:t>主要针对方法配置，能够根据方法的请求参数对其结果进行缓存</a:t>
                      </a:r>
                      <a:endParaRPr lang="en-US" altLang="zh-CN" sz="1800" b="1" i="0" kern="1200" dirty="0">
                        <a:solidFill>
                          <a:schemeClr val="dk1"/>
                        </a:solidFill>
                        <a:effectLst/>
                        <a:latin typeface="+mn-lt"/>
                        <a:ea typeface="微软雅黑" panose="020B0503020204020204" pitchFamily="34" charset="-122"/>
                        <a:cs typeface="+mn-cs"/>
                      </a:endParaRPr>
                    </a:p>
                    <a:p>
                      <a:r>
                        <a:rPr lang="zh-CN" altLang="en-US" sz="1600" b="1" i="0" kern="1200" dirty="0">
                          <a:solidFill>
                            <a:schemeClr val="dk1"/>
                          </a:solidFill>
                          <a:effectLst/>
                          <a:highlight>
                            <a:srgbClr val="00FF00"/>
                          </a:highlight>
                          <a:latin typeface="+mn-lt"/>
                          <a:ea typeface="微软雅黑" panose="020B0503020204020204" pitchFamily="34" charset="-122"/>
                          <a:cs typeface="+mn-cs"/>
                        </a:rPr>
                        <a:t>例如：</a:t>
                      </a:r>
                      <a:r>
                        <a:rPr lang="en-US" altLang="zh-CN" sz="1600" b="1" i="0" kern="1200" dirty="0">
                          <a:solidFill>
                            <a:schemeClr val="dk1"/>
                          </a:solidFill>
                          <a:effectLst/>
                          <a:highlight>
                            <a:srgbClr val="00FF00"/>
                          </a:highlight>
                          <a:latin typeface="+mn-lt"/>
                          <a:ea typeface="微软雅黑" panose="020B0503020204020204" pitchFamily="34" charset="-122"/>
                          <a:cs typeface="+mn-cs"/>
                        </a:rPr>
                        <a:t>@Cacheable</a:t>
                      </a:r>
                    </a:p>
                    <a:p>
                      <a:r>
                        <a:rPr lang="en-US" altLang="zh-CN" sz="1600" b="1" i="0" kern="1200" dirty="0">
                          <a:solidFill>
                            <a:schemeClr val="dk1"/>
                          </a:solidFill>
                          <a:effectLst/>
                          <a:highlight>
                            <a:srgbClr val="00FF00"/>
                          </a:highlight>
                          <a:latin typeface="+mn-lt"/>
                          <a:ea typeface="微软雅黑" panose="020B0503020204020204" pitchFamily="34" charset="-122"/>
                          <a:cs typeface="+mn-cs"/>
                        </a:rPr>
                        <a:t>              public User </a:t>
                      </a:r>
                      <a:r>
                        <a:rPr lang="en-US" altLang="zh-CN" sz="1600" b="1" i="0" kern="1200" dirty="0" err="1">
                          <a:solidFill>
                            <a:schemeClr val="dk1"/>
                          </a:solidFill>
                          <a:effectLst/>
                          <a:highlight>
                            <a:srgbClr val="00FF00"/>
                          </a:highlight>
                          <a:latin typeface="+mn-lt"/>
                          <a:ea typeface="微软雅黑" panose="020B0503020204020204" pitchFamily="34" charset="-122"/>
                          <a:cs typeface="+mn-cs"/>
                        </a:rPr>
                        <a:t>getUser</a:t>
                      </a:r>
                      <a:r>
                        <a:rPr lang="en-US" altLang="zh-CN" sz="1600" b="1" i="0" kern="1200" dirty="0">
                          <a:solidFill>
                            <a:schemeClr val="dk1"/>
                          </a:solidFill>
                          <a:effectLst/>
                          <a:highlight>
                            <a:srgbClr val="00FF00"/>
                          </a:highlight>
                          <a:latin typeface="+mn-lt"/>
                          <a:ea typeface="微软雅黑" panose="020B0503020204020204" pitchFamily="34" charset="-122"/>
                          <a:cs typeface="+mn-cs"/>
                        </a:rPr>
                        <a:t>(Integer id),</a:t>
                      </a:r>
                      <a:r>
                        <a:rPr lang="zh-CN" altLang="en-US" sz="1600" b="1" i="0" kern="1200" dirty="0">
                          <a:solidFill>
                            <a:schemeClr val="dk1"/>
                          </a:solidFill>
                          <a:effectLst/>
                          <a:highlight>
                            <a:srgbClr val="00FF00"/>
                          </a:highlight>
                          <a:latin typeface="+mn-lt"/>
                          <a:ea typeface="微软雅黑" panose="020B0503020204020204" pitchFamily="34" charset="-122"/>
                          <a:cs typeface="+mn-cs"/>
                        </a:rPr>
                        <a:t>第一次调用查询语句，然后放到缓存中去，第二次直接去缓存中拿数据</a:t>
                      </a:r>
                      <a:endParaRPr lang="zh-CN" altLang="en-US" sz="1600" b="1" dirty="0">
                        <a:highlight>
                          <a:srgbClr val="00FF00"/>
                        </a:highlight>
                        <a:ea typeface="微软雅黑" panose="020B0503020204020204" pitchFamily="34" charset="-122"/>
                      </a:endParaRPr>
                    </a:p>
                  </a:txBody>
                  <a:tcPr/>
                </a:tc>
                <a:extLst>
                  <a:ext uri="{0D108BD9-81ED-4DB2-BD59-A6C34878D82A}">
                    <a16:rowId xmlns:a16="http://schemas.microsoft.com/office/drawing/2014/main" val="10002"/>
                  </a:ext>
                </a:extLst>
              </a:tr>
              <a:tr h="531224">
                <a:tc>
                  <a:txBody>
                    <a:bodyPr/>
                    <a:lstStyle/>
                    <a:p>
                      <a:r>
                        <a:rPr lang="en-US" altLang="zh-CN" b="1">
                          <a:ea typeface="微软雅黑" panose="020B0503020204020204" pitchFamily="34" charset="-122"/>
                        </a:rPr>
                        <a:t>@CacheEvict</a:t>
                      </a:r>
                      <a:endParaRPr lang="zh-CN" altLang="en-US" b="1">
                        <a:ea typeface="微软雅黑" panose="020B0503020204020204" pitchFamily="34" charset="-122"/>
                      </a:endParaRPr>
                    </a:p>
                  </a:txBody>
                  <a:tcPr/>
                </a:tc>
                <a:tc>
                  <a:txBody>
                    <a:bodyPr/>
                    <a:lstStyle/>
                    <a:p>
                      <a:r>
                        <a:rPr lang="zh-CN" altLang="en-US" b="1" dirty="0">
                          <a:ea typeface="微软雅黑" panose="020B0503020204020204" pitchFamily="34" charset="-122"/>
                        </a:rPr>
                        <a:t>清空缓存（</a:t>
                      </a:r>
                      <a:r>
                        <a:rPr lang="zh-CN" altLang="en-US" sz="1600" b="1" dirty="0">
                          <a:highlight>
                            <a:srgbClr val="00FF00"/>
                          </a:highlight>
                          <a:ea typeface="微软雅黑" panose="020B0503020204020204" pitchFamily="34" charset="-122"/>
                        </a:rPr>
                        <a:t>一般是在删除方法上标上</a:t>
                      </a:r>
                      <a:r>
                        <a:rPr lang="en-US" altLang="zh-CN" sz="1600" b="1" dirty="0">
                          <a:highlight>
                            <a:srgbClr val="00FF00"/>
                          </a:highlight>
                          <a:ea typeface="微软雅黑" panose="020B0503020204020204" pitchFamily="34" charset="-122"/>
                        </a:rPr>
                        <a:t>@</a:t>
                      </a:r>
                      <a:r>
                        <a:rPr lang="en-US" altLang="zh-CN" sz="1600" b="1" dirty="0" err="1">
                          <a:highlight>
                            <a:srgbClr val="00FF00"/>
                          </a:highlight>
                          <a:ea typeface="微软雅黑" panose="020B0503020204020204" pitchFamily="34" charset="-122"/>
                        </a:rPr>
                        <a:t>CacheEvict</a:t>
                      </a:r>
                      <a:r>
                        <a:rPr lang="zh-CN" altLang="en-US" b="1" dirty="0">
                          <a:ea typeface="微软雅黑" panose="020B0503020204020204" pitchFamily="34" charset="-122"/>
                        </a:rPr>
                        <a:t>）</a:t>
                      </a:r>
                    </a:p>
                  </a:txBody>
                  <a:tcPr/>
                </a:tc>
                <a:extLst>
                  <a:ext uri="{0D108BD9-81ED-4DB2-BD59-A6C34878D82A}">
                    <a16:rowId xmlns:a16="http://schemas.microsoft.com/office/drawing/2014/main" val="10003"/>
                  </a:ext>
                </a:extLst>
              </a:tr>
              <a:tr h="531224">
                <a:tc>
                  <a:txBody>
                    <a:bodyPr/>
                    <a:lstStyle/>
                    <a:p>
                      <a:r>
                        <a:rPr lang="en-US" altLang="zh-CN" b="1">
                          <a:ea typeface="微软雅黑" panose="020B0503020204020204" pitchFamily="34" charset="-122"/>
                        </a:rPr>
                        <a:t>@CachePut</a:t>
                      </a:r>
                      <a:endParaRPr lang="zh-CN" altLang="en-US" b="1">
                        <a:ea typeface="微软雅黑" panose="020B0503020204020204" pitchFamily="34" charset="-122"/>
                      </a:endParaRPr>
                    </a:p>
                  </a:txBody>
                  <a:tcPr/>
                </a:tc>
                <a:tc>
                  <a:txBody>
                    <a:bodyPr/>
                    <a:lstStyle/>
                    <a:p>
                      <a:r>
                        <a:rPr lang="zh-CN" altLang="en-US" b="1" dirty="0">
                          <a:ea typeface="微软雅黑" panose="020B0503020204020204" pitchFamily="34" charset="-122"/>
                        </a:rPr>
                        <a:t>保证方法被调用，又希望结果被缓存。</a:t>
                      </a:r>
                      <a:r>
                        <a:rPr lang="en-US" altLang="zh-CN" b="1" dirty="0">
                          <a:ea typeface="微软雅黑" panose="020B0503020204020204" pitchFamily="34" charset="-122"/>
                        </a:rPr>
                        <a:t>(</a:t>
                      </a:r>
                      <a:r>
                        <a:rPr lang="zh-CN" altLang="en-US" b="1" dirty="0">
                          <a:highlight>
                            <a:srgbClr val="00FF00"/>
                          </a:highlight>
                          <a:ea typeface="微软雅黑" panose="020B0503020204020204" pitchFamily="34" charset="-122"/>
                        </a:rPr>
                        <a:t>在更新操作上</a:t>
                      </a:r>
                      <a:r>
                        <a:rPr lang="en-US" altLang="zh-CN" b="1" dirty="0">
                          <a:ea typeface="微软雅黑" panose="020B0503020204020204" pitchFamily="34" charset="-122"/>
                        </a:rPr>
                        <a:t>)</a:t>
                      </a:r>
                      <a:endParaRPr lang="zh-CN" altLang="en-US" b="1" dirty="0">
                        <a:ea typeface="微软雅黑" panose="020B0503020204020204" pitchFamily="34" charset="-122"/>
                      </a:endParaRPr>
                    </a:p>
                  </a:txBody>
                  <a:tcPr/>
                </a:tc>
                <a:extLst>
                  <a:ext uri="{0D108BD9-81ED-4DB2-BD59-A6C34878D82A}">
                    <a16:rowId xmlns:a16="http://schemas.microsoft.com/office/drawing/2014/main" val="10004"/>
                  </a:ext>
                </a:extLst>
              </a:tr>
              <a:tr h="531224">
                <a:tc>
                  <a:txBody>
                    <a:bodyPr/>
                    <a:lstStyle/>
                    <a:p>
                      <a:r>
                        <a:rPr lang="en-US" altLang="zh-CN" sz="1800" b="1" kern="1200">
                          <a:ea typeface="微软雅黑" panose="020B0503020204020204" pitchFamily="34" charset="-122"/>
                        </a:rPr>
                        <a:t>@EnableCaching</a:t>
                      </a:r>
                      <a:endParaRPr lang="zh-CN" altLang="en-US" b="1">
                        <a:ea typeface="微软雅黑" panose="020B0503020204020204" pitchFamily="34" charset="-122"/>
                      </a:endParaRPr>
                    </a:p>
                  </a:txBody>
                  <a:tcPr/>
                </a:tc>
                <a:tc>
                  <a:txBody>
                    <a:bodyPr/>
                    <a:lstStyle/>
                    <a:p>
                      <a:r>
                        <a:rPr lang="zh-CN" altLang="en-US" b="1">
                          <a:ea typeface="微软雅黑" panose="020B0503020204020204" pitchFamily="34" charset="-122"/>
                        </a:rPr>
                        <a:t>开启基于注解的缓存</a:t>
                      </a:r>
                    </a:p>
                  </a:txBody>
                  <a:tcPr/>
                </a:tc>
                <a:extLst>
                  <a:ext uri="{0D108BD9-81ED-4DB2-BD59-A6C34878D82A}">
                    <a16:rowId xmlns:a16="http://schemas.microsoft.com/office/drawing/2014/main" val="10005"/>
                  </a:ext>
                </a:extLst>
              </a:tr>
              <a:tr h="531224">
                <a:tc>
                  <a:txBody>
                    <a:bodyPr/>
                    <a:lstStyle/>
                    <a:p>
                      <a:r>
                        <a:rPr lang="en-US" altLang="zh-CN" sz="1800" b="1" kern="1200">
                          <a:ea typeface="微软雅黑" panose="020B0503020204020204" pitchFamily="34" charset="-122"/>
                        </a:rPr>
                        <a:t>keyGenerator</a:t>
                      </a:r>
                      <a:endParaRPr lang="zh-CN" altLang="en-US" b="1">
                        <a:ea typeface="微软雅黑" panose="020B0503020204020204" pitchFamily="34" charset="-122"/>
                      </a:endParaRPr>
                    </a:p>
                  </a:txBody>
                  <a:tcPr/>
                </a:tc>
                <a:tc>
                  <a:txBody>
                    <a:bodyPr/>
                    <a:lstStyle/>
                    <a:p>
                      <a:r>
                        <a:rPr lang="zh-CN" altLang="en-US" b="1">
                          <a:ea typeface="微软雅黑" panose="020B0503020204020204" pitchFamily="34" charset="-122"/>
                        </a:rPr>
                        <a:t>缓存数据时</a:t>
                      </a:r>
                      <a:r>
                        <a:rPr lang="en-US" altLang="zh-CN" b="1">
                          <a:ea typeface="微软雅黑" panose="020B0503020204020204" pitchFamily="34" charset="-122"/>
                        </a:rPr>
                        <a:t>key</a:t>
                      </a:r>
                      <a:r>
                        <a:rPr lang="zh-CN" altLang="en-US" b="1">
                          <a:ea typeface="微软雅黑" panose="020B0503020204020204" pitchFamily="34" charset="-122"/>
                        </a:rPr>
                        <a:t>生成策略</a:t>
                      </a:r>
                    </a:p>
                  </a:txBody>
                  <a:tcPr/>
                </a:tc>
                <a:extLst>
                  <a:ext uri="{0D108BD9-81ED-4DB2-BD59-A6C34878D82A}">
                    <a16:rowId xmlns:a16="http://schemas.microsoft.com/office/drawing/2014/main" val="10006"/>
                  </a:ext>
                </a:extLst>
              </a:tr>
              <a:tr h="531224">
                <a:tc>
                  <a:txBody>
                    <a:bodyPr/>
                    <a:lstStyle/>
                    <a:p>
                      <a:r>
                        <a:rPr lang="en-US" altLang="zh-CN" b="1">
                          <a:ea typeface="微软雅黑" panose="020B0503020204020204" pitchFamily="34" charset="-122"/>
                        </a:rPr>
                        <a:t>serialize</a:t>
                      </a:r>
                      <a:endParaRPr lang="zh-CN" altLang="en-US" b="1">
                        <a:ea typeface="微软雅黑" panose="020B0503020204020204" pitchFamily="34" charset="-122"/>
                      </a:endParaRPr>
                    </a:p>
                  </a:txBody>
                  <a:tcPr/>
                </a:tc>
                <a:tc>
                  <a:txBody>
                    <a:bodyPr/>
                    <a:lstStyle/>
                    <a:p>
                      <a:r>
                        <a:rPr lang="zh-CN" altLang="en-US" b="1" dirty="0">
                          <a:ea typeface="微软雅黑" panose="020B0503020204020204" pitchFamily="34" charset="-122"/>
                        </a:rPr>
                        <a:t>缓存数据时</a:t>
                      </a:r>
                      <a:r>
                        <a:rPr lang="en-US" altLang="zh-CN" b="1" dirty="0">
                          <a:ea typeface="微软雅黑" panose="020B0503020204020204" pitchFamily="34" charset="-122"/>
                        </a:rPr>
                        <a:t>value</a:t>
                      </a:r>
                      <a:r>
                        <a:rPr lang="zh-CN" altLang="en-US" b="1" dirty="0">
                          <a:ea typeface="微软雅黑" panose="020B0503020204020204" pitchFamily="34" charset="-122"/>
                        </a:rPr>
                        <a:t>序列化策略</a:t>
                      </a:r>
                    </a:p>
                  </a:txBody>
                  <a:tcPr/>
                </a:tc>
                <a:extLst>
                  <a:ext uri="{0D108BD9-81ED-4DB2-BD59-A6C34878D82A}">
                    <a16:rowId xmlns:a16="http://schemas.microsoft.com/office/drawing/2014/main" val="10007"/>
                  </a:ext>
                </a:extLst>
              </a:tr>
            </a:tbl>
          </a:graphicData>
        </a:graphic>
      </p:graphicFrame>
      <p:sp>
        <p:nvSpPr>
          <p:cNvPr id="5" name="左大括号 4">
            <a:extLst>
              <a:ext uri="{FF2B5EF4-FFF2-40B4-BE49-F238E27FC236}">
                <a16:creationId xmlns:a16="http://schemas.microsoft.com/office/drawing/2014/main" id="{2E368096-A8E5-4C88-B08A-B3E9A2BEEED4}"/>
              </a:ext>
            </a:extLst>
          </p:cNvPr>
          <p:cNvSpPr/>
          <p:nvPr/>
        </p:nvSpPr>
        <p:spPr>
          <a:xfrm flipH="1">
            <a:off x="384236" y="3429000"/>
            <a:ext cx="172872" cy="12744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b="1" dirty="0">
                <a:highlight>
                  <a:srgbClr val="00FF00"/>
                </a:highlight>
                <a:latin typeface="Arial Unicode MS" panose="020B0604020202020204" pitchFamily="34" charset="-122"/>
                <a:ea typeface="Arial Unicode MS" panose="020B0604020202020204" pitchFamily="34" charset="-122"/>
                <a:cs typeface="Arial Unicode MS" panose="020B0604020202020204" pitchFamily="34" charset="-122"/>
              </a:rPr>
              <a:t>标注在方法上</a:t>
            </a:r>
          </a:p>
          <a:p>
            <a:pPr algn="ctr"/>
            <a:endParaRPr lang="zh-CN" altLang="en-US" dirty="0"/>
          </a:p>
        </p:txBody>
      </p:sp>
      <p:sp>
        <p:nvSpPr>
          <p:cNvPr id="7" name="左大括号 6">
            <a:extLst>
              <a:ext uri="{FF2B5EF4-FFF2-40B4-BE49-F238E27FC236}">
                <a16:creationId xmlns:a16="http://schemas.microsoft.com/office/drawing/2014/main" id="{55B2296D-3BA7-44C2-BCEB-D33428A36799}"/>
              </a:ext>
            </a:extLst>
          </p:cNvPr>
          <p:cNvSpPr/>
          <p:nvPr/>
        </p:nvSpPr>
        <p:spPr>
          <a:xfrm>
            <a:off x="677899" y="3140968"/>
            <a:ext cx="184731" cy="15624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9846806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三、邮件任务 </a:t>
            </a:r>
          </a:p>
        </p:txBody>
      </p:sp>
      <p:sp>
        <p:nvSpPr>
          <p:cNvPr id="3" name="内容占位符 2"/>
          <p:cNvSpPr>
            <a:spLocks noGrp="1"/>
          </p:cNvSpPr>
          <p:nvPr>
            <p:ph idx="1"/>
          </p:nvPr>
        </p:nvSpPr>
        <p:spPr>
          <a:xfrm>
            <a:off x="609600" y="2039921"/>
            <a:ext cx="10972800" cy="4125383"/>
          </a:xfrm>
        </p:spPr>
        <p:txBody>
          <a:bodyPr>
            <a:normAutofit fontScale="92500" lnSpcReduction="10000"/>
          </a:bodyPr>
          <a:lstStyle/>
          <a:p>
            <a:r>
              <a:rPr lang="zh-CN" altLang="en-US" sz="2400" dirty="0"/>
              <a:t>邮件发送需要引入</a:t>
            </a:r>
            <a:r>
              <a:rPr lang="en-US" altLang="zh-CN" sz="2400" dirty="0">
                <a:highlight>
                  <a:srgbClr val="FFFF00"/>
                </a:highlight>
              </a:rPr>
              <a:t>spring-boot-starter-mail</a:t>
            </a:r>
          </a:p>
          <a:p>
            <a:pPr marL="0" indent="0">
              <a:buNone/>
            </a:pPr>
            <a:r>
              <a:rPr lang="zh-CN" altLang="en-US" sz="2400" dirty="0">
                <a:highlight>
                  <a:srgbClr val="FFFF00"/>
                </a:highlight>
              </a:rPr>
              <a:t>发送邮件的</a:t>
            </a:r>
            <a:r>
              <a:rPr lang="en-US" altLang="zh-CN" sz="2400" dirty="0" err="1">
                <a:highlight>
                  <a:srgbClr val="FFFF00"/>
                </a:highlight>
              </a:rPr>
              <a:t>api</a:t>
            </a:r>
            <a:endParaRPr lang="en-US" altLang="zh-CN" sz="2400" dirty="0">
              <a:highlight>
                <a:srgbClr val="FFFF00"/>
              </a:highlight>
            </a:endParaRPr>
          </a:p>
          <a:p>
            <a:pPr marL="0" indent="0">
              <a:buNone/>
            </a:pPr>
            <a:endParaRPr lang="en-US" altLang="zh-CN" sz="2400" dirty="0">
              <a:highlight>
                <a:srgbClr val="FFFF00"/>
              </a:highlight>
            </a:endParaRPr>
          </a:p>
          <a:p>
            <a:r>
              <a:rPr lang="en-US" altLang="zh-CN" sz="2400" dirty="0"/>
              <a:t>Spring Boot </a:t>
            </a:r>
            <a:r>
              <a:rPr lang="zh-CN" altLang="en-US" sz="2400" dirty="0">
                <a:highlight>
                  <a:srgbClr val="FFFF00"/>
                </a:highlight>
              </a:rPr>
              <a:t>自动配置</a:t>
            </a:r>
            <a:r>
              <a:rPr lang="en-US" altLang="zh-CN" sz="2400" dirty="0" err="1"/>
              <a:t>MailSenderAutoConfiguration</a:t>
            </a:r>
            <a:endParaRPr lang="en-US" altLang="zh-CN" sz="2400" dirty="0"/>
          </a:p>
          <a:p>
            <a:r>
              <a:rPr lang="zh-CN" altLang="en-US" sz="2400" dirty="0"/>
              <a:t>定义</a:t>
            </a:r>
            <a:r>
              <a:rPr lang="en-US" altLang="zh-CN" sz="2400" dirty="0" err="1"/>
              <a:t>MailProperties</a:t>
            </a:r>
            <a:r>
              <a:rPr lang="zh-CN" altLang="en-US" sz="2400" dirty="0"/>
              <a:t>内容，配置在</a:t>
            </a:r>
            <a:r>
              <a:rPr lang="en-US" altLang="zh-CN" sz="2400" dirty="0" err="1"/>
              <a:t>application.yml</a:t>
            </a:r>
            <a:r>
              <a:rPr lang="zh-CN" altLang="en-US" sz="2400" dirty="0"/>
              <a:t>中</a:t>
            </a:r>
            <a:endParaRPr lang="en-US" altLang="zh-CN" sz="2400" dirty="0"/>
          </a:p>
          <a:p>
            <a:r>
              <a:rPr lang="zh-CN" altLang="en-US" sz="2400" dirty="0"/>
              <a:t>自动注入</a:t>
            </a:r>
            <a:r>
              <a:rPr lang="en-US" altLang="zh-CN" sz="2400" dirty="0" err="1"/>
              <a:t>JavaMailSender</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r>
              <a:rPr lang="zh-CN" altLang="en-US" sz="2400" dirty="0"/>
              <a:t>测试邮件发送</a:t>
            </a:r>
            <a:endParaRPr lang="en-US" altLang="zh-CN" b="1" dirty="0">
              <a:solidFill>
                <a:srgbClr val="0000FF"/>
              </a:solidFill>
            </a:endParaRPr>
          </a:p>
        </p:txBody>
      </p:sp>
      <p:sp>
        <p:nvSpPr>
          <p:cNvPr id="4" name="文本框 3">
            <a:extLst>
              <a:ext uri="{FF2B5EF4-FFF2-40B4-BE49-F238E27FC236}">
                <a16:creationId xmlns:a16="http://schemas.microsoft.com/office/drawing/2014/main" id="{63667CE5-D430-48A2-9011-4ECB63D3F1E4}"/>
              </a:ext>
            </a:extLst>
          </p:cNvPr>
          <p:cNvSpPr txBox="1"/>
          <p:nvPr/>
        </p:nvSpPr>
        <p:spPr>
          <a:xfrm>
            <a:off x="695400" y="1052736"/>
            <a:ext cx="585417" cy="523220"/>
          </a:xfrm>
          <a:prstGeom prst="rect">
            <a:avLst/>
          </a:prstGeom>
          <a:noFill/>
        </p:spPr>
        <p:txBody>
          <a:bodyPr wrap="none" rtlCol="0">
            <a:spAutoFit/>
          </a:bodyPr>
          <a:lstStyle/>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98</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a:extLst>
              <a:ext uri="{FF2B5EF4-FFF2-40B4-BE49-F238E27FC236}">
                <a16:creationId xmlns:a16="http://schemas.microsoft.com/office/drawing/2014/main" id="{0C0DEB5E-E80C-4695-88C0-ACB8106D8469}"/>
              </a:ext>
            </a:extLst>
          </p:cNvPr>
          <p:cNvPicPr>
            <a:picLocks noChangeAspect="1"/>
          </p:cNvPicPr>
          <p:nvPr/>
        </p:nvPicPr>
        <p:blipFill>
          <a:blip r:embed="rId3"/>
          <a:stretch>
            <a:fillRect/>
          </a:stretch>
        </p:blipFill>
        <p:spPr>
          <a:xfrm>
            <a:off x="7248128" y="1867295"/>
            <a:ext cx="4695238" cy="933333"/>
          </a:xfrm>
          <a:prstGeom prst="rect">
            <a:avLst/>
          </a:prstGeom>
        </p:spPr>
      </p:pic>
      <p:pic>
        <p:nvPicPr>
          <p:cNvPr id="6" name="图片 5">
            <a:extLst>
              <a:ext uri="{FF2B5EF4-FFF2-40B4-BE49-F238E27FC236}">
                <a16:creationId xmlns:a16="http://schemas.microsoft.com/office/drawing/2014/main" id="{07F8E6F3-F75A-4398-985D-780314C66716}"/>
              </a:ext>
            </a:extLst>
          </p:cNvPr>
          <p:cNvPicPr>
            <a:picLocks noChangeAspect="1"/>
          </p:cNvPicPr>
          <p:nvPr/>
        </p:nvPicPr>
        <p:blipFill>
          <a:blip r:embed="rId4"/>
          <a:stretch>
            <a:fillRect/>
          </a:stretch>
        </p:blipFill>
        <p:spPr>
          <a:xfrm>
            <a:off x="2711624" y="2529669"/>
            <a:ext cx="2714286" cy="285714"/>
          </a:xfrm>
          <a:prstGeom prst="rect">
            <a:avLst/>
          </a:prstGeom>
        </p:spPr>
      </p:pic>
      <p:pic>
        <p:nvPicPr>
          <p:cNvPr id="8" name="图片 7">
            <a:extLst>
              <a:ext uri="{FF2B5EF4-FFF2-40B4-BE49-F238E27FC236}">
                <a16:creationId xmlns:a16="http://schemas.microsoft.com/office/drawing/2014/main" id="{D861F8C3-A426-47CA-AE0A-2400981B330B}"/>
              </a:ext>
            </a:extLst>
          </p:cNvPr>
          <p:cNvPicPr>
            <a:picLocks noChangeAspect="1"/>
          </p:cNvPicPr>
          <p:nvPr/>
        </p:nvPicPr>
        <p:blipFill>
          <a:blip r:embed="rId5"/>
          <a:stretch>
            <a:fillRect/>
          </a:stretch>
        </p:blipFill>
        <p:spPr>
          <a:xfrm>
            <a:off x="911424" y="4221088"/>
            <a:ext cx="5771429" cy="1471649"/>
          </a:xfrm>
          <a:prstGeom prst="rect">
            <a:avLst/>
          </a:prstGeom>
        </p:spPr>
      </p:pic>
      <p:pic>
        <p:nvPicPr>
          <p:cNvPr id="9" name="图片 8">
            <a:extLst>
              <a:ext uri="{FF2B5EF4-FFF2-40B4-BE49-F238E27FC236}">
                <a16:creationId xmlns:a16="http://schemas.microsoft.com/office/drawing/2014/main" id="{4890CFF1-7F0B-413D-8091-09760B392B57}"/>
              </a:ext>
            </a:extLst>
          </p:cNvPr>
          <p:cNvPicPr>
            <a:picLocks noChangeAspect="1"/>
          </p:cNvPicPr>
          <p:nvPr/>
        </p:nvPicPr>
        <p:blipFill>
          <a:blip r:embed="rId6"/>
          <a:stretch>
            <a:fillRect/>
          </a:stretch>
        </p:blipFill>
        <p:spPr>
          <a:xfrm>
            <a:off x="7752184" y="3501008"/>
            <a:ext cx="3980952" cy="1790476"/>
          </a:xfrm>
          <a:prstGeom prst="rect">
            <a:avLst/>
          </a:prstGeom>
        </p:spPr>
      </p:pic>
    </p:spTree>
    <p:extLst>
      <p:ext uri="{BB962C8B-B14F-4D97-AF65-F5344CB8AC3E}">
        <p14:creationId xmlns:p14="http://schemas.microsoft.com/office/powerpoint/2010/main" val="7110847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2A6F13-8D7B-473D-83B2-C8CA2D07E641}"/>
              </a:ext>
            </a:extLst>
          </p:cNvPr>
          <p:cNvSpPr>
            <a:spLocks noGrp="1"/>
          </p:cNvSpPr>
          <p:nvPr>
            <p:ph type="title"/>
          </p:nvPr>
        </p:nvSpPr>
        <p:spPr/>
        <p:txBody>
          <a:bodyPr/>
          <a:lstStyle/>
          <a:p>
            <a:r>
              <a:rPr lang="zh-CN" altLang="en-US" dirty="0"/>
              <a:t>测试发送复杂邮件</a:t>
            </a:r>
          </a:p>
        </p:txBody>
      </p:sp>
      <p:pic>
        <p:nvPicPr>
          <p:cNvPr id="4" name="图片 3">
            <a:extLst>
              <a:ext uri="{FF2B5EF4-FFF2-40B4-BE49-F238E27FC236}">
                <a16:creationId xmlns:a16="http://schemas.microsoft.com/office/drawing/2014/main" id="{CDCF27B5-64A2-471B-949F-039D733D8508}"/>
              </a:ext>
            </a:extLst>
          </p:cNvPr>
          <p:cNvPicPr>
            <a:picLocks noChangeAspect="1"/>
          </p:cNvPicPr>
          <p:nvPr/>
        </p:nvPicPr>
        <p:blipFill>
          <a:blip r:embed="rId2"/>
          <a:stretch>
            <a:fillRect/>
          </a:stretch>
        </p:blipFill>
        <p:spPr>
          <a:xfrm>
            <a:off x="983432" y="1628800"/>
            <a:ext cx="10419048" cy="4968552"/>
          </a:xfrm>
          <a:prstGeom prst="rect">
            <a:avLst/>
          </a:prstGeom>
        </p:spPr>
      </p:pic>
    </p:spTree>
    <p:extLst>
      <p:ext uri="{BB962C8B-B14F-4D97-AF65-F5344CB8AC3E}">
        <p14:creationId xmlns:p14="http://schemas.microsoft.com/office/powerpoint/2010/main" val="36167212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51584" y="908720"/>
            <a:ext cx="208823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zhangsan@qq.com</a:t>
            </a:r>
            <a:endParaRPr lang="zh-CN" altLang="en-US"/>
          </a:p>
        </p:txBody>
      </p:sp>
      <p:sp>
        <p:nvSpPr>
          <p:cNvPr id="5" name="矩形 4"/>
          <p:cNvSpPr/>
          <p:nvPr/>
        </p:nvSpPr>
        <p:spPr>
          <a:xfrm>
            <a:off x="2603612" y="2636912"/>
            <a:ext cx="1584176" cy="93610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a:t>qq</a:t>
            </a:r>
            <a:r>
              <a:rPr lang="zh-CN" altLang="en-US"/>
              <a:t>邮箱服务器</a:t>
            </a:r>
          </a:p>
        </p:txBody>
      </p:sp>
      <p:sp>
        <p:nvSpPr>
          <p:cNvPr id="6" name="矩形 5"/>
          <p:cNvSpPr/>
          <p:nvPr/>
        </p:nvSpPr>
        <p:spPr>
          <a:xfrm>
            <a:off x="6888088" y="908720"/>
            <a:ext cx="208823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lisi@163.com</a:t>
            </a:r>
            <a:endParaRPr lang="zh-CN" altLang="en-US" dirty="0"/>
          </a:p>
        </p:txBody>
      </p:sp>
      <p:sp>
        <p:nvSpPr>
          <p:cNvPr id="7" name="矩形 6"/>
          <p:cNvSpPr/>
          <p:nvPr/>
        </p:nvSpPr>
        <p:spPr>
          <a:xfrm>
            <a:off x="7086110" y="2669891"/>
            <a:ext cx="1692188" cy="93610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a:t>163</a:t>
            </a:r>
            <a:r>
              <a:rPr lang="zh-CN" altLang="en-US"/>
              <a:t>邮箱服务器</a:t>
            </a:r>
          </a:p>
        </p:txBody>
      </p:sp>
      <p:cxnSp>
        <p:nvCxnSpPr>
          <p:cNvPr id="9" name="直接箭头连接符 8"/>
          <p:cNvCxnSpPr>
            <a:stCxn id="4" idx="2"/>
            <a:endCxn id="5" idx="0"/>
          </p:cNvCxnSpPr>
          <p:nvPr/>
        </p:nvCxnSpPr>
        <p:spPr>
          <a:xfrm>
            <a:off x="3395700" y="1628800"/>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3"/>
          </p:cNvCxnSpPr>
          <p:nvPr/>
        </p:nvCxnSpPr>
        <p:spPr>
          <a:xfrm>
            <a:off x="4187788" y="3104964"/>
            <a:ext cx="2898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0"/>
            <a:endCxn id="6" idx="2"/>
          </p:cNvCxnSpPr>
          <p:nvPr/>
        </p:nvCxnSpPr>
        <p:spPr>
          <a:xfrm flipV="1">
            <a:off x="7932204" y="1628800"/>
            <a:ext cx="0" cy="1041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80F6554C-3491-45E3-8631-87E07D9AD301}"/>
              </a:ext>
            </a:extLst>
          </p:cNvPr>
          <p:cNvPicPr>
            <a:picLocks noChangeAspect="1"/>
          </p:cNvPicPr>
          <p:nvPr/>
        </p:nvPicPr>
        <p:blipFill>
          <a:blip r:embed="rId2"/>
          <a:stretch>
            <a:fillRect/>
          </a:stretch>
        </p:blipFill>
        <p:spPr>
          <a:xfrm>
            <a:off x="2700125" y="3753036"/>
            <a:ext cx="6241425" cy="2810051"/>
          </a:xfrm>
          <a:prstGeom prst="rect">
            <a:avLst/>
          </a:prstGeom>
        </p:spPr>
      </p:pic>
    </p:spTree>
    <p:extLst>
      <p:ext uri="{BB962C8B-B14F-4D97-AF65-F5344CB8AC3E}">
        <p14:creationId xmlns:p14="http://schemas.microsoft.com/office/powerpoint/2010/main" val="35871618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五、</a:t>
            </a:r>
            <a:r>
              <a:rPr lang="en-US" altLang="zh-CN"/>
              <a:t>Spring Boot</a:t>
            </a:r>
            <a:r>
              <a:rPr lang="zh-CN" altLang="en-US"/>
              <a:t>与安全</a:t>
            </a:r>
          </a:p>
        </p:txBody>
      </p:sp>
      <p:sp>
        <p:nvSpPr>
          <p:cNvPr id="6" name="副标题 5"/>
          <p:cNvSpPr>
            <a:spLocks noGrp="1"/>
          </p:cNvSpPr>
          <p:nvPr>
            <p:ph type="subTitle" idx="1"/>
          </p:nvPr>
        </p:nvSpPr>
        <p:spPr/>
        <p:txBody>
          <a:bodyPr/>
          <a:lstStyle/>
          <a:p>
            <a:pPr algn="r"/>
            <a:r>
              <a:rPr lang="zh-CN" altLang="en-US"/>
              <a:t>安全、</a:t>
            </a:r>
            <a:r>
              <a:rPr lang="en-US" altLang="zh-CN"/>
              <a:t>Spring Security</a:t>
            </a:r>
            <a:endParaRPr lang="zh-CN" altLang="en-US"/>
          </a:p>
        </p:txBody>
      </p:sp>
      <p:sp>
        <p:nvSpPr>
          <p:cNvPr id="2" name="文本框 1">
            <a:extLst>
              <a:ext uri="{FF2B5EF4-FFF2-40B4-BE49-F238E27FC236}">
                <a16:creationId xmlns:a16="http://schemas.microsoft.com/office/drawing/2014/main" id="{D02F661D-716F-4CE0-AD14-8C9F8A3A2B14}"/>
              </a:ext>
            </a:extLst>
          </p:cNvPr>
          <p:cNvSpPr txBox="1"/>
          <p:nvPr/>
        </p:nvSpPr>
        <p:spPr>
          <a:xfrm>
            <a:off x="695400" y="1196752"/>
            <a:ext cx="585417" cy="523220"/>
          </a:xfrm>
          <a:prstGeom prst="rect">
            <a:avLst/>
          </a:prstGeom>
          <a:noFill/>
        </p:spPr>
        <p:txBody>
          <a:bodyPr wrap="none" rtlCol="0">
            <a:spAutoFit/>
          </a:bodyPr>
          <a:lstStyle/>
          <a:p>
            <a:r>
              <a:rPr lang="en-US" altLang="zh-CN"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99</a:t>
            </a:r>
            <a:endParaRPr lang="zh-CN" altLang="en-US" sz="2800" b="1" dirty="0">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文本框 2">
            <a:extLst>
              <a:ext uri="{FF2B5EF4-FFF2-40B4-BE49-F238E27FC236}">
                <a16:creationId xmlns:a16="http://schemas.microsoft.com/office/drawing/2014/main" id="{8E5EBB60-B69E-412E-95D0-E2A32FECD553}"/>
              </a:ext>
            </a:extLst>
          </p:cNvPr>
          <p:cNvSpPr txBox="1"/>
          <p:nvPr/>
        </p:nvSpPr>
        <p:spPr>
          <a:xfrm>
            <a:off x="3431704" y="3600453"/>
            <a:ext cx="4038285" cy="1815882"/>
          </a:xfrm>
          <a:prstGeom prst="rect">
            <a:avLst/>
          </a:prstGeom>
          <a:noFill/>
        </p:spPr>
        <p:txBody>
          <a:bodyPr wrap="none" rtlCol="0">
            <a:spAutoFit/>
          </a:bodyPr>
          <a:lstStyle/>
          <a:p>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身份控制，权限验证</a:t>
            </a:r>
            <a:endPar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市面上两个做安全的</a:t>
            </a:r>
            <a:endPar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框架</a:t>
            </a:r>
            <a:endPar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Shiro</a:t>
            </a:r>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和</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spring security</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9557224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E7220-0B15-47BD-A3B1-E660DC55136B}"/>
              </a:ext>
            </a:extLst>
          </p:cNvPr>
          <p:cNvSpPr>
            <a:spLocks noGrp="1"/>
          </p:cNvSpPr>
          <p:nvPr>
            <p:ph type="title"/>
          </p:nvPr>
        </p:nvSpPr>
        <p:spPr/>
        <p:txBody>
          <a:bodyPr/>
          <a:lstStyle/>
          <a:p>
            <a:r>
              <a:rPr lang="zh-CN" altLang="en-US" dirty="0"/>
              <a:t>没有用</a:t>
            </a:r>
            <a:r>
              <a:rPr lang="en-US" altLang="zh-CN" dirty="0"/>
              <a:t>spring-security</a:t>
            </a:r>
            <a:r>
              <a:rPr lang="zh-CN" altLang="en-US" dirty="0"/>
              <a:t>的测试</a:t>
            </a:r>
          </a:p>
        </p:txBody>
      </p:sp>
      <p:pic>
        <p:nvPicPr>
          <p:cNvPr id="4" name="内容占位符 3">
            <a:extLst>
              <a:ext uri="{FF2B5EF4-FFF2-40B4-BE49-F238E27FC236}">
                <a16:creationId xmlns:a16="http://schemas.microsoft.com/office/drawing/2014/main" id="{8478EEEB-DA80-4816-AC4A-3692D6873BB1}"/>
              </a:ext>
            </a:extLst>
          </p:cNvPr>
          <p:cNvPicPr>
            <a:picLocks noGrp="1" noChangeAspect="1"/>
          </p:cNvPicPr>
          <p:nvPr>
            <p:ph idx="1"/>
          </p:nvPr>
        </p:nvPicPr>
        <p:blipFill>
          <a:blip r:embed="rId2"/>
          <a:stretch>
            <a:fillRect/>
          </a:stretch>
        </p:blipFill>
        <p:spPr>
          <a:xfrm>
            <a:off x="479376" y="1916832"/>
            <a:ext cx="8047619" cy="2857143"/>
          </a:xfrm>
          <a:prstGeom prst="rect">
            <a:avLst/>
          </a:prstGeom>
        </p:spPr>
      </p:pic>
      <p:pic>
        <p:nvPicPr>
          <p:cNvPr id="5" name="图片 4">
            <a:extLst>
              <a:ext uri="{FF2B5EF4-FFF2-40B4-BE49-F238E27FC236}">
                <a16:creationId xmlns:a16="http://schemas.microsoft.com/office/drawing/2014/main" id="{A56D5809-D840-41D0-B89F-BBA2CA8DF57E}"/>
              </a:ext>
            </a:extLst>
          </p:cNvPr>
          <p:cNvPicPr>
            <a:picLocks noChangeAspect="1"/>
          </p:cNvPicPr>
          <p:nvPr/>
        </p:nvPicPr>
        <p:blipFill>
          <a:blip r:embed="rId3"/>
          <a:stretch>
            <a:fillRect/>
          </a:stretch>
        </p:blipFill>
        <p:spPr>
          <a:xfrm>
            <a:off x="635404" y="4524596"/>
            <a:ext cx="6619048" cy="1619048"/>
          </a:xfrm>
          <a:prstGeom prst="rect">
            <a:avLst/>
          </a:prstGeom>
        </p:spPr>
      </p:pic>
    </p:spTree>
    <p:extLst>
      <p:ext uri="{BB962C8B-B14F-4D97-AF65-F5344CB8AC3E}">
        <p14:creationId xmlns:p14="http://schemas.microsoft.com/office/powerpoint/2010/main" val="31960916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一、安全</a:t>
            </a:r>
          </a:p>
        </p:txBody>
      </p:sp>
      <p:sp>
        <p:nvSpPr>
          <p:cNvPr id="3" name="内容占位符 2"/>
          <p:cNvSpPr>
            <a:spLocks noGrp="1"/>
          </p:cNvSpPr>
          <p:nvPr>
            <p:ph idx="1"/>
          </p:nvPr>
        </p:nvSpPr>
        <p:spPr>
          <a:xfrm>
            <a:off x="839416" y="2039921"/>
            <a:ext cx="10742984" cy="4525963"/>
          </a:xfrm>
        </p:spPr>
        <p:txBody>
          <a:bodyPr/>
          <a:lstStyle/>
          <a:p>
            <a:pPr marL="0" indent="0">
              <a:buNone/>
            </a:pPr>
            <a:r>
              <a:rPr lang="en-US" altLang="zh-CN" sz="2400">
                <a:solidFill>
                  <a:srgbClr val="FF0000"/>
                </a:solidFill>
              </a:rPr>
              <a:t>Spring Security</a:t>
            </a:r>
            <a:r>
              <a:rPr lang="zh-CN" altLang="en-US" sz="2400"/>
              <a:t>是针对</a:t>
            </a:r>
            <a:r>
              <a:rPr lang="en-US" altLang="zh-CN" sz="2400"/>
              <a:t>Spring</a:t>
            </a:r>
            <a:r>
              <a:rPr lang="zh-CN" altLang="en-US" sz="2400"/>
              <a:t>项目的安全框架，也是</a:t>
            </a:r>
            <a:r>
              <a:rPr lang="en-US" altLang="zh-CN" sz="2400"/>
              <a:t>Spring Boot</a:t>
            </a:r>
            <a:r>
              <a:rPr lang="zh-CN" altLang="en-US" sz="2400"/>
              <a:t>底层安全模块默认的技术选型。他可以实现强大的</a:t>
            </a:r>
            <a:r>
              <a:rPr lang="en-US" altLang="zh-CN" sz="2400"/>
              <a:t>web</a:t>
            </a:r>
            <a:r>
              <a:rPr lang="zh-CN" altLang="en-US" sz="2400"/>
              <a:t>安全控制。对于安全控制，我们仅需</a:t>
            </a:r>
            <a:r>
              <a:rPr lang="zh-CN" altLang="en-US" sz="2400">
                <a:solidFill>
                  <a:srgbClr val="FF0000"/>
                </a:solidFill>
              </a:rPr>
              <a:t>引入</a:t>
            </a:r>
            <a:r>
              <a:rPr lang="en-US" altLang="zh-CN" sz="2400">
                <a:solidFill>
                  <a:srgbClr val="FF0000"/>
                </a:solidFill>
              </a:rPr>
              <a:t>spring-boot-starter-security</a:t>
            </a:r>
            <a:r>
              <a:rPr lang="zh-CN" altLang="en-US" sz="2400"/>
              <a:t>模块，进行少量的配置，即可实现强大的安全管理。</a:t>
            </a:r>
            <a:br>
              <a:rPr lang="en-US" altLang="zh-CN" sz="2400"/>
            </a:br>
            <a:br>
              <a:rPr lang="en-US" altLang="zh-CN" sz="2400"/>
            </a:br>
            <a:r>
              <a:rPr lang="zh-CN" altLang="en-US" sz="2400"/>
              <a:t>几个类：</a:t>
            </a:r>
            <a:endParaRPr lang="en-US" altLang="zh-CN" sz="2400"/>
          </a:p>
          <a:p>
            <a:pPr marL="0" indent="0">
              <a:buNone/>
            </a:pPr>
            <a:r>
              <a:rPr lang="en-US" altLang="zh-CN" sz="2400"/>
              <a:t>WebSecurityConfigurerAdapter</a:t>
            </a:r>
            <a:r>
              <a:rPr lang="zh-CN" altLang="en-US" sz="2400"/>
              <a:t>：自定义</a:t>
            </a:r>
            <a:r>
              <a:rPr lang="en-US" altLang="zh-CN" sz="2400"/>
              <a:t>Security</a:t>
            </a:r>
            <a:r>
              <a:rPr lang="zh-CN" altLang="en-US" sz="2400"/>
              <a:t>策略</a:t>
            </a:r>
            <a:endParaRPr lang="en-US" altLang="zh-CN" sz="2400"/>
          </a:p>
          <a:p>
            <a:pPr marL="0" indent="0">
              <a:buNone/>
            </a:pPr>
            <a:r>
              <a:rPr lang="en-US" altLang="zh-CN" sz="2400"/>
              <a:t>AuthenticationManagerBuilder</a:t>
            </a:r>
            <a:r>
              <a:rPr lang="zh-CN" altLang="en-US" sz="2400"/>
              <a:t>：自定义认证策略</a:t>
            </a:r>
            <a:endParaRPr lang="en-US" altLang="zh-CN" sz="2400"/>
          </a:p>
          <a:p>
            <a:pPr marL="0" indent="0">
              <a:buNone/>
            </a:pPr>
            <a:r>
              <a:rPr lang="en-US" altLang="zh-CN" sz="2400"/>
              <a:t>@EnableWebSecurity</a:t>
            </a:r>
            <a:r>
              <a:rPr lang="zh-CN" altLang="en-US" sz="2400"/>
              <a:t>：开启</a:t>
            </a:r>
            <a:r>
              <a:rPr lang="en-US" altLang="zh-CN" sz="2400"/>
              <a:t>WebSecurity</a:t>
            </a:r>
            <a:r>
              <a:rPr lang="zh-CN" altLang="en-US" sz="2400"/>
              <a:t>模式</a:t>
            </a:r>
          </a:p>
        </p:txBody>
      </p:sp>
    </p:spTree>
    <p:extLst>
      <p:ext uri="{BB962C8B-B14F-4D97-AF65-F5344CB8AC3E}">
        <p14:creationId xmlns:p14="http://schemas.microsoft.com/office/powerpoint/2010/main" val="4294848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368" y="980728"/>
            <a:ext cx="11449272" cy="5544615"/>
          </a:xfrm>
        </p:spPr>
        <p:txBody>
          <a:bodyPr>
            <a:normAutofit lnSpcReduction="10000"/>
          </a:bodyPr>
          <a:lstStyle/>
          <a:p>
            <a:r>
              <a:rPr lang="zh-CN" altLang="en-US" dirty="0"/>
              <a:t>应用程序的两个主要区域是</a:t>
            </a:r>
            <a:r>
              <a:rPr lang="zh-CN" altLang="en-US" dirty="0">
                <a:highlight>
                  <a:srgbClr val="00FFFF"/>
                </a:highlight>
              </a:rPr>
              <a:t>“认证”和“授权”</a:t>
            </a:r>
            <a:r>
              <a:rPr lang="zh-CN" altLang="en-US" dirty="0"/>
              <a:t>（或者访问控制）。这两个主要区域是</a:t>
            </a:r>
            <a:r>
              <a:rPr lang="en-US" altLang="zh-CN" dirty="0"/>
              <a:t>Spring Security </a:t>
            </a:r>
            <a:r>
              <a:rPr lang="zh-CN" altLang="en-US" dirty="0"/>
              <a:t>的两个目标。</a:t>
            </a:r>
            <a:endParaRPr lang="en-US" altLang="zh-CN" dirty="0"/>
          </a:p>
          <a:p>
            <a:endParaRPr lang="en-US" altLang="zh-CN" dirty="0"/>
          </a:p>
          <a:p>
            <a:r>
              <a:rPr lang="zh-CN" altLang="en-US" dirty="0"/>
              <a:t>“</a:t>
            </a:r>
            <a:r>
              <a:rPr lang="zh-CN" altLang="en-US" dirty="0">
                <a:highlight>
                  <a:srgbClr val="00FFFF"/>
                </a:highlight>
              </a:rPr>
              <a:t>认证</a:t>
            </a:r>
            <a:r>
              <a:rPr lang="zh-CN" altLang="en-US" dirty="0"/>
              <a:t>”（</a:t>
            </a:r>
            <a:r>
              <a:rPr lang="en-US" altLang="zh-CN" dirty="0"/>
              <a:t>Authentication</a:t>
            </a:r>
            <a:r>
              <a:rPr lang="zh-CN" altLang="en-US" dirty="0"/>
              <a:t>），是建立一个他声明的主体的过程（一个</a:t>
            </a:r>
            <a:r>
              <a:rPr lang="zh-CN" altLang="en-US" dirty="0">
                <a:highlight>
                  <a:srgbClr val="00FFFF"/>
                </a:highlight>
              </a:rPr>
              <a:t>“主体”一般是指用户</a:t>
            </a:r>
            <a:r>
              <a:rPr lang="zh-CN" altLang="en-US" dirty="0"/>
              <a:t>，设备或一些可以在你的应用程序中执行动作的其他系统）。</a:t>
            </a:r>
            <a:endParaRPr lang="en-US" altLang="zh-CN" dirty="0"/>
          </a:p>
          <a:p>
            <a:endParaRPr lang="en-US" altLang="zh-CN" dirty="0"/>
          </a:p>
          <a:p>
            <a:r>
              <a:rPr lang="zh-CN" altLang="en-US" dirty="0"/>
              <a:t>“</a:t>
            </a:r>
            <a:r>
              <a:rPr lang="zh-CN" altLang="en-US" dirty="0">
                <a:highlight>
                  <a:srgbClr val="00FFFF"/>
                </a:highlight>
              </a:rPr>
              <a:t>授权</a:t>
            </a:r>
            <a:r>
              <a:rPr lang="zh-CN" altLang="en-US" dirty="0"/>
              <a:t>”（</a:t>
            </a:r>
            <a:r>
              <a:rPr lang="en-US" altLang="zh-CN" dirty="0"/>
              <a:t>Authorization</a:t>
            </a:r>
            <a:r>
              <a:rPr lang="zh-CN" altLang="en-US" dirty="0"/>
              <a:t>）指</a:t>
            </a:r>
            <a:r>
              <a:rPr lang="zh-CN" altLang="en-US" dirty="0">
                <a:highlight>
                  <a:srgbClr val="00FFFF"/>
                </a:highlight>
              </a:rPr>
              <a:t>确定一个主体是否允许</a:t>
            </a:r>
            <a:r>
              <a:rPr lang="zh-CN" altLang="en-US" dirty="0"/>
              <a:t>在你的应用程序执行一个动作的过程。为了抵达需要授权的店，主体的身份已经有认证过程建立。</a:t>
            </a:r>
            <a:endParaRPr lang="en-US" altLang="zh-CN" dirty="0"/>
          </a:p>
          <a:p>
            <a:endParaRPr lang="en-US" altLang="zh-CN" dirty="0"/>
          </a:p>
          <a:p>
            <a:r>
              <a:rPr lang="zh-CN" altLang="en-US" dirty="0"/>
              <a:t>这个概念是通用的而不只在</a:t>
            </a:r>
            <a:r>
              <a:rPr lang="en-US" altLang="zh-CN" dirty="0"/>
              <a:t>Spring Security</a:t>
            </a:r>
            <a:r>
              <a:rPr lang="zh-CN" altLang="en-US" dirty="0"/>
              <a:t>中。</a:t>
            </a:r>
          </a:p>
        </p:txBody>
      </p:sp>
    </p:spTree>
    <p:extLst>
      <p:ext uri="{BB962C8B-B14F-4D97-AF65-F5344CB8AC3E}">
        <p14:creationId xmlns:p14="http://schemas.microsoft.com/office/powerpoint/2010/main" val="6700460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05615-65B6-4E71-9658-46433D71F18F}"/>
              </a:ext>
            </a:extLst>
          </p:cNvPr>
          <p:cNvSpPr>
            <a:spLocks noGrp="1"/>
          </p:cNvSpPr>
          <p:nvPr>
            <p:ph type="title"/>
          </p:nvPr>
        </p:nvSpPr>
        <p:spPr>
          <a:xfrm>
            <a:off x="407368" y="-299124"/>
            <a:ext cx="10972800" cy="1143000"/>
          </a:xfrm>
        </p:spPr>
        <p:txBody>
          <a:bodyPr/>
          <a:lstStyle/>
          <a:p>
            <a:r>
              <a:rPr lang="zh-CN" altLang="en-US" dirty="0"/>
              <a:t>让框架来做认证和授权</a:t>
            </a:r>
          </a:p>
        </p:txBody>
      </p:sp>
      <p:sp>
        <p:nvSpPr>
          <p:cNvPr id="4" name="文本框 3">
            <a:extLst>
              <a:ext uri="{FF2B5EF4-FFF2-40B4-BE49-F238E27FC236}">
                <a16:creationId xmlns:a16="http://schemas.microsoft.com/office/drawing/2014/main" id="{95B936A3-0C4A-4EC2-B4E3-54497D653CFD}"/>
              </a:ext>
            </a:extLst>
          </p:cNvPr>
          <p:cNvSpPr txBox="1"/>
          <p:nvPr/>
        </p:nvSpPr>
        <p:spPr>
          <a:xfrm>
            <a:off x="191344" y="188640"/>
            <a:ext cx="785793"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100</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a:extLst>
              <a:ext uri="{FF2B5EF4-FFF2-40B4-BE49-F238E27FC236}">
                <a16:creationId xmlns:a16="http://schemas.microsoft.com/office/drawing/2014/main" id="{10DC5DE3-6047-44F7-8056-EA3E52B14761}"/>
              </a:ext>
            </a:extLst>
          </p:cNvPr>
          <p:cNvPicPr>
            <a:picLocks noChangeAspect="1"/>
          </p:cNvPicPr>
          <p:nvPr/>
        </p:nvPicPr>
        <p:blipFill>
          <a:blip r:embed="rId2"/>
          <a:stretch>
            <a:fillRect/>
          </a:stretch>
        </p:blipFill>
        <p:spPr>
          <a:xfrm>
            <a:off x="335360" y="908720"/>
            <a:ext cx="6933333" cy="1514286"/>
          </a:xfrm>
          <a:prstGeom prst="rect">
            <a:avLst/>
          </a:prstGeom>
        </p:spPr>
      </p:pic>
      <p:pic>
        <p:nvPicPr>
          <p:cNvPr id="7" name="图片 6">
            <a:extLst>
              <a:ext uri="{FF2B5EF4-FFF2-40B4-BE49-F238E27FC236}">
                <a16:creationId xmlns:a16="http://schemas.microsoft.com/office/drawing/2014/main" id="{E2881486-2796-46E9-9B0F-887882D25DA2}"/>
              </a:ext>
            </a:extLst>
          </p:cNvPr>
          <p:cNvPicPr>
            <a:picLocks noChangeAspect="1"/>
          </p:cNvPicPr>
          <p:nvPr/>
        </p:nvPicPr>
        <p:blipFill>
          <a:blip r:embed="rId3"/>
          <a:stretch>
            <a:fillRect/>
          </a:stretch>
        </p:blipFill>
        <p:spPr>
          <a:xfrm>
            <a:off x="584240" y="2487850"/>
            <a:ext cx="6447619" cy="3965486"/>
          </a:xfrm>
          <a:prstGeom prst="rect">
            <a:avLst/>
          </a:prstGeom>
        </p:spPr>
      </p:pic>
      <p:sp>
        <p:nvSpPr>
          <p:cNvPr id="8" name="文本框 7">
            <a:extLst>
              <a:ext uri="{FF2B5EF4-FFF2-40B4-BE49-F238E27FC236}">
                <a16:creationId xmlns:a16="http://schemas.microsoft.com/office/drawing/2014/main" id="{83FDD079-88A3-4342-9435-11C06758DFA7}"/>
              </a:ext>
            </a:extLst>
          </p:cNvPr>
          <p:cNvSpPr txBox="1"/>
          <p:nvPr/>
        </p:nvSpPr>
        <p:spPr>
          <a:xfrm>
            <a:off x="7752184" y="2924944"/>
            <a:ext cx="4496744" cy="1384995"/>
          </a:xfrm>
          <a:prstGeom prst="rect">
            <a:avLst/>
          </a:prstGeom>
          <a:noFill/>
        </p:spPr>
        <p:txBody>
          <a:bodyPr wrap="none" rtlCol="0">
            <a:spAutoFit/>
          </a:bodyPr>
          <a:lstStyle/>
          <a:p>
            <a:r>
              <a:rPr lang="en-US" altLang="zh-CN" sz="2800" b="1" dirty="0" err="1">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Springsecurity</a:t>
            </a:r>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内置的登录</a:t>
            </a:r>
            <a:endPar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交给</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/login</a:t>
            </a:r>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处理</a:t>
            </a:r>
            <a:endPar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注销交给</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/logout</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377316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A0019E-7B81-4544-9CF4-83F828D16E3C}"/>
              </a:ext>
            </a:extLst>
          </p:cNvPr>
          <p:cNvSpPr>
            <a:spLocks noGrp="1"/>
          </p:cNvSpPr>
          <p:nvPr>
            <p:ph type="title"/>
          </p:nvPr>
        </p:nvSpPr>
        <p:spPr/>
        <p:txBody>
          <a:bodyPr/>
          <a:lstStyle/>
          <a:p>
            <a:r>
              <a:rPr lang="zh-CN" altLang="en-US" dirty="0"/>
              <a:t>用户注销</a:t>
            </a:r>
          </a:p>
        </p:txBody>
      </p:sp>
      <p:sp>
        <p:nvSpPr>
          <p:cNvPr id="8" name="文本框 7">
            <a:extLst>
              <a:ext uri="{FF2B5EF4-FFF2-40B4-BE49-F238E27FC236}">
                <a16:creationId xmlns:a16="http://schemas.microsoft.com/office/drawing/2014/main" id="{AE242F65-E8A9-45E6-B265-28D7888D4918}"/>
              </a:ext>
            </a:extLst>
          </p:cNvPr>
          <p:cNvSpPr txBox="1"/>
          <p:nvPr/>
        </p:nvSpPr>
        <p:spPr>
          <a:xfrm>
            <a:off x="551384" y="1124744"/>
            <a:ext cx="785793"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101</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9" name="图片 8">
            <a:extLst>
              <a:ext uri="{FF2B5EF4-FFF2-40B4-BE49-F238E27FC236}">
                <a16:creationId xmlns:a16="http://schemas.microsoft.com/office/drawing/2014/main" id="{4A05E174-31DA-4B9C-B7B3-F1318203B701}"/>
              </a:ext>
            </a:extLst>
          </p:cNvPr>
          <p:cNvPicPr>
            <a:picLocks noChangeAspect="1"/>
          </p:cNvPicPr>
          <p:nvPr/>
        </p:nvPicPr>
        <p:blipFill>
          <a:blip r:embed="rId2"/>
          <a:stretch>
            <a:fillRect/>
          </a:stretch>
        </p:blipFill>
        <p:spPr>
          <a:xfrm>
            <a:off x="5519936" y="1656316"/>
            <a:ext cx="6323809" cy="4771429"/>
          </a:xfrm>
          <a:prstGeom prst="rect">
            <a:avLst/>
          </a:prstGeom>
        </p:spPr>
      </p:pic>
      <p:pic>
        <p:nvPicPr>
          <p:cNvPr id="10" name="图片 9">
            <a:extLst>
              <a:ext uri="{FF2B5EF4-FFF2-40B4-BE49-F238E27FC236}">
                <a16:creationId xmlns:a16="http://schemas.microsoft.com/office/drawing/2014/main" id="{9F903002-83A8-4232-A567-E1D994252335}"/>
              </a:ext>
            </a:extLst>
          </p:cNvPr>
          <p:cNvPicPr>
            <a:picLocks noChangeAspect="1"/>
          </p:cNvPicPr>
          <p:nvPr/>
        </p:nvPicPr>
        <p:blipFill>
          <a:blip r:embed="rId3"/>
          <a:stretch>
            <a:fillRect/>
          </a:stretch>
        </p:blipFill>
        <p:spPr>
          <a:xfrm>
            <a:off x="407368" y="2267744"/>
            <a:ext cx="4161905" cy="714286"/>
          </a:xfrm>
          <a:prstGeom prst="rect">
            <a:avLst/>
          </a:prstGeom>
        </p:spPr>
      </p:pic>
    </p:spTree>
    <p:extLst>
      <p:ext uri="{BB962C8B-B14F-4D97-AF65-F5344CB8AC3E}">
        <p14:creationId xmlns:p14="http://schemas.microsoft.com/office/powerpoint/2010/main" val="2121977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14E136-6198-4D07-83A5-C8AFCBDE2972}"/>
              </a:ext>
            </a:extLst>
          </p:cNvPr>
          <p:cNvSpPr>
            <a:spLocks noGrp="1"/>
          </p:cNvSpPr>
          <p:nvPr>
            <p:ph type="title"/>
          </p:nvPr>
        </p:nvSpPr>
        <p:spPr>
          <a:xfrm>
            <a:off x="767408" y="-188344"/>
            <a:ext cx="10972800" cy="1143000"/>
          </a:xfrm>
        </p:spPr>
        <p:txBody>
          <a:bodyPr/>
          <a:lstStyle/>
          <a:p>
            <a:r>
              <a:rPr lang="zh-CN" altLang="en-US" dirty="0"/>
              <a:t>用户登录后，显示用户信息（根据权限显示信息）</a:t>
            </a:r>
          </a:p>
        </p:txBody>
      </p:sp>
      <p:pic>
        <p:nvPicPr>
          <p:cNvPr id="5" name="图片 4">
            <a:extLst>
              <a:ext uri="{FF2B5EF4-FFF2-40B4-BE49-F238E27FC236}">
                <a16:creationId xmlns:a16="http://schemas.microsoft.com/office/drawing/2014/main" id="{28666EFA-F24A-48CE-85CE-5CF8A077F9FB}"/>
              </a:ext>
            </a:extLst>
          </p:cNvPr>
          <p:cNvPicPr>
            <a:picLocks noChangeAspect="1"/>
          </p:cNvPicPr>
          <p:nvPr/>
        </p:nvPicPr>
        <p:blipFill>
          <a:blip r:embed="rId2"/>
          <a:stretch>
            <a:fillRect/>
          </a:stretch>
        </p:blipFill>
        <p:spPr>
          <a:xfrm>
            <a:off x="534041" y="820364"/>
            <a:ext cx="10295238" cy="2464620"/>
          </a:xfrm>
          <a:prstGeom prst="rect">
            <a:avLst/>
          </a:prstGeom>
        </p:spPr>
      </p:pic>
      <p:pic>
        <p:nvPicPr>
          <p:cNvPr id="6" name="图片 5">
            <a:extLst>
              <a:ext uri="{FF2B5EF4-FFF2-40B4-BE49-F238E27FC236}">
                <a16:creationId xmlns:a16="http://schemas.microsoft.com/office/drawing/2014/main" id="{BF3E2C36-C447-48C1-B6F8-F5369F48025A}"/>
              </a:ext>
            </a:extLst>
          </p:cNvPr>
          <p:cNvPicPr>
            <a:picLocks noChangeAspect="1"/>
          </p:cNvPicPr>
          <p:nvPr/>
        </p:nvPicPr>
        <p:blipFill>
          <a:blip r:embed="rId3"/>
          <a:stretch>
            <a:fillRect/>
          </a:stretch>
        </p:blipFill>
        <p:spPr>
          <a:xfrm>
            <a:off x="534041" y="3407348"/>
            <a:ext cx="6714286" cy="571429"/>
          </a:xfrm>
          <a:prstGeom prst="rect">
            <a:avLst/>
          </a:prstGeom>
        </p:spPr>
      </p:pic>
      <p:pic>
        <p:nvPicPr>
          <p:cNvPr id="7" name="图片 6">
            <a:extLst>
              <a:ext uri="{FF2B5EF4-FFF2-40B4-BE49-F238E27FC236}">
                <a16:creationId xmlns:a16="http://schemas.microsoft.com/office/drawing/2014/main" id="{7C1E03E2-ABF2-46F7-AD37-74D78F392505}"/>
              </a:ext>
            </a:extLst>
          </p:cNvPr>
          <p:cNvPicPr>
            <a:picLocks noChangeAspect="1"/>
          </p:cNvPicPr>
          <p:nvPr/>
        </p:nvPicPr>
        <p:blipFill>
          <a:blip r:embed="rId4"/>
          <a:stretch>
            <a:fillRect/>
          </a:stretch>
        </p:blipFill>
        <p:spPr>
          <a:xfrm>
            <a:off x="522856" y="3978777"/>
            <a:ext cx="10657143" cy="2628571"/>
          </a:xfrm>
          <a:prstGeom prst="rect">
            <a:avLst/>
          </a:prstGeom>
        </p:spPr>
      </p:pic>
      <p:sp>
        <p:nvSpPr>
          <p:cNvPr id="8" name="文本框 7">
            <a:extLst>
              <a:ext uri="{FF2B5EF4-FFF2-40B4-BE49-F238E27FC236}">
                <a16:creationId xmlns:a16="http://schemas.microsoft.com/office/drawing/2014/main" id="{4F289A8E-6370-4DB2-ADC6-7936A6CFD73D}"/>
              </a:ext>
            </a:extLst>
          </p:cNvPr>
          <p:cNvSpPr txBox="1"/>
          <p:nvPr/>
        </p:nvSpPr>
        <p:spPr>
          <a:xfrm>
            <a:off x="6744072" y="2564904"/>
            <a:ext cx="4251485" cy="276999"/>
          </a:xfrm>
          <a:prstGeom prst="rect">
            <a:avLst/>
          </a:prstGeom>
          <a:noFill/>
        </p:spPr>
        <p:txBody>
          <a:bodyPr wrap="none" rtlCol="0">
            <a:spAutoFit/>
          </a:bodyPr>
          <a:lstStyle/>
          <a:p>
            <a:r>
              <a:rPr lang="en-US" altLang="zh-CN" sz="12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Springboot2.1</a:t>
            </a:r>
            <a:r>
              <a:rPr lang="zh-CN" altLang="en-US" sz="12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版本要用</a:t>
            </a:r>
            <a:r>
              <a:rPr lang="en-US" altLang="zh-CN" sz="12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thymeleaf-extras-springsecurity5</a:t>
            </a:r>
            <a:endParaRPr lang="zh-CN" altLang="en-US" sz="12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629790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600986244"/>
              </p:ext>
            </p:extLst>
          </p:nvPr>
        </p:nvGraphicFramePr>
        <p:xfrm>
          <a:off x="911424" y="1052737"/>
          <a:ext cx="10585176" cy="5215759"/>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20000"/>
                    </a:ext>
                  </a:extLst>
                </a:gridCol>
                <a:gridCol w="4745387">
                  <a:extLst>
                    <a:ext uri="{9D8B030D-6E8A-4147-A177-3AD203B41FA5}">
                      <a16:colId xmlns:a16="http://schemas.microsoft.com/office/drawing/2014/main" val="20001"/>
                    </a:ext>
                  </a:extLst>
                </a:gridCol>
                <a:gridCol w="4111597">
                  <a:extLst>
                    <a:ext uri="{9D8B030D-6E8A-4147-A177-3AD203B41FA5}">
                      <a16:colId xmlns:a16="http://schemas.microsoft.com/office/drawing/2014/main" val="20002"/>
                    </a:ext>
                  </a:extLst>
                </a:gridCol>
              </a:tblGrid>
              <a:tr h="324517">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a:effectLst/>
                          <a:ea typeface="微软雅黑" panose="020B0503020204020204" pitchFamily="34" charset="-122"/>
                        </a:rPr>
                        <a:t>@Cacheable/@CachePut/@CacheEvict </a:t>
                      </a:r>
                      <a:r>
                        <a:rPr lang="zh-CN" altLang="en-US" sz="1600" b="1">
                          <a:effectLst/>
                          <a:ea typeface="微软雅黑" panose="020B0503020204020204" pitchFamily="34" charset="-122"/>
                        </a:rPr>
                        <a:t>主要的参数</a:t>
                      </a:r>
                      <a:endParaRPr lang="zh-CN" altLang="en-US" sz="1600">
                        <a:effectLst/>
                        <a:ea typeface="微软雅黑" panose="020B0503020204020204" pitchFamily="34" charset="-122"/>
                      </a:endParaRPr>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375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a:effectLst/>
                          <a:ea typeface="微软雅黑" panose="020B0503020204020204" pitchFamily="34" charset="-122"/>
                        </a:rPr>
                        <a:t>value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highlight>
                            <a:srgbClr val="00FF00"/>
                          </a:highlight>
                          <a:ea typeface="微软雅黑" panose="020B0503020204020204" pitchFamily="34" charset="-122"/>
                        </a:rPr>
                        <a:t>缓存的名称，</a:t>
                      </a:r>
                      <a:r>
                        <a:rPr lang="zh-CN" altLang="en-US" sz="1600" dirty="0">
                          <a:effectLst/>
                          <a:ea typeface="微软雅黑" panose="020B0503020204020204" pitchFamily="34" charset="-122"/>
                        </a:rPr>
                        <a:t>在 </a:t>
                      </a:r>
                      <a:r>
                        <a:rPr lang="en-US" altLang="zh-CN" sz="1600" dirty="0">
                          <a:effectLst/>
                          <a:ea typeface="微软雅黑" panose="020B0503020204020204" pitchFamily="34" charset="-122"/>
                        </a:rPr>
                        <a:t>spring </a:t>
                      </a:r>
                      <a:r>
                        <a:rPr lang="zh-CN" altLang="en-US" sz="1600" dirty="0">
                          <a:effectLst/>
                          <a:ea typeface="微软雅黑" panose="020B0503020204020204" pitchFamily="34" charset="-122"/>
                        </a:rPr>
                        <a:t>配置文件中定义，必须指定</a:t>
                      </a:r>
                      <a:r>
                        <a:rPr lang="zh-CN" altLang="en-US" sz="1600" dirty="0">
                          <a:effectLst/>
                          <a:highlight>
                            <a:srgbClr val="00FF00"/>
                          </a:highlight>
                          <a:ea typeface="微软雅黑" panose="020B0503020204020204" pitchFamily="34" charset="-122"/>
                        </a:rPr>
                        <a:t>至少一个</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a:effectLst/>
                          <a:ea typeface="微软雅黑" panose="020B0503020204020204" pitchFamily="34" charset="-122"/>
                        </a:rPr>
                        <a:t>例如：</a:t>
                      </a:r>
                      <a:br>
                        <a:rPr lang="zh-CN" altLang="en-US" sz="1600">
                          <a:effectLst/>
                          <a:ea typeface="微软雅黑" panose="020B0503020204020204" pitchFamily="34" charset="-122"/>
                        </a:rPr>
                      </a:br>
                      <a:r>
                        <a:rPr lang="en-US" altLang="zh-CN" sz="1400">
                          <a:effectLst/>
                          <a:ea typeface="微软雅黑" panose="020B0503020204020204" pitchFamily="34" charset="-122"/>
                        </a:rPr>
                        <a:t>@Cacheable(value=”mycache”) </a:t>
                      </a:r>
                      <a:r>
                        <a:rPr lang="zh-CN" altLang="en-US" sz="1400">
                          <a:effectLst/>
                          <a:ea typeface="微软雅黑" panose="020B0503020204020204" pitchFamily="34" charset="-122"/>
                        </a:rPr>
                        <a:t>或者 </a:t>
                      </a:r>
                      <a:br>
                        <a:rPr lang="zh-CN" altLang="en-US" sz="1400">
                          <a:effectLst/>
                          <a:ea typeface="微软雅黑" panose="020B0503020204020204" pitchFamily="34" charset="-122"/>
                        </a:rPr>
                      </a:br>
                      <a:r>
                        <a:rPr lang="en-US" altLang="zh-CN" sz="1400">
                          <a:effectLst/>
                          <a:ea typeface="微软雅黑" panose="020B0503020204020204" pitchFamily="34" charset="-122"/>
                        </a:rPr>
                        <a:t>@Cacheable(value={”cache1”,”cache2”}</a:t>
                      </a:r>
                    </a:p>
                  </a:txBody>
                  <a:tcPr/>
                </a:tc>
                <a:extLst>
                  <a:ext uri="{0D108BD9-81ED-4DB2-BD59-A6C34878D82A}">
                    <a16:rowId xmlns:a16="http://schemas.microsoft.com/office/drawing/2014/main" val="10001"/>
                  </a:ext>
                </a:extLst>
              </a:tr>
              <a:tr h="796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a:effectLst/>
                          <a:ea typeface="微软雅黑" panose="020B0503020204020204" pitchFamily="34" charset="-122"/>
                        </a:rPr>
                        <a:t>key</a:t>
                      </a:r>
                    </a:p>
                    <a:p>
                      <a:endParaRPr lang="zh-CN" altLang="en-US" sz="1600">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highlight>
                            <a:srgbClr val="00FF00"/>
                          </a:highlight>
                          <a:ea typeface="微软雅黑" panose="020B0503020204020204" pitchFamily="34" charset="-122"/>
                        </a:rPr>
                        <a:t>缓存的 </a:t>
                      </a:r>
                      <a:r>
                        <a:rPr lang="en-US" altLang="zh-CN" sz="1600" dirty="0">
                          <a:effectLst/>
                          <a:highlight>
                            <a:srgbClr val="00FF00"/>
                          </a:highlight>
                          <a:ea typeface="微软雅黑" panose="020B0503020204020204" pitchFamily="34" charset="-122"/>
                        </a:rPr>
                        <a:t>key</a:t>
                      </a:r>
                      <a:r>
                        <a:rPr lang="zh-CN" altLang="en-US" sz="1600" dirty="0">
                          <a:effectLst/>
                          <a:ea typeface="微软雅黑" panose="020B0503020204020204" pitchFamily="34" charset="-122"/>
                        </a:rPr>
                        <a:t>，可以为空，如果指定要按照 </a:t>
                      </a:r>
                      <a:r>
                        <a:rPr lang="en-US" altLang="zh-CN" sz="1600" dirty="0" err="1">
                          <a:effectLst/>
                          <a:ea typeface="微软雅黑" panose="020B0503020204020204" pitchFamily="34" charset="-122"/>
                        </a:rPr>
                        <a:t>SpEL</a:t>
                      </a:r>
                      <a:r>
                        <a:rPr lang="en-US" altLang="zh-CN" sz="1600" dirty="0">
                          <a:effectLst/>
                          <a:ea typeface="微软雅黑" panose="020B0503020204020204" pitchFamily="34" charset="-122"/>
                        </a:rPr>
                        <a:t> </a:t>
                      </a:r>
                      <a:r>
                        <a:rPr lang="zh-CN" altLang="en-US" sz="1600" dirty="0">
                          <a:effectLst/>
                          <a:ea typeface="微软雅黑" panose="020B0503020204020204" pitchFamily="34" charset="-122"/>
                        </a:rPr>
                        <a:t>表达式编写，</a:t>
                      </a:r>
                      <a:r>
                        <a:rPr lang="zh-CN" altLang="en-US" sz="1600" dirty="0">
                          <a:effectLst/>
                          <a:highlight>
                            <a:srgbClr val="00FFFF"/>
                          </a:highlight>
                          <a:ea typeface="微软雅黑" panose="020B0503020204020204" pitchFamily="34" charset="-122"/>
                        </a:rPr>
                        <a:t>如果不指定，则缺省按照方法的所有参数进行组合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ea typeface="微软雅黑" panose="020B0503020204020204" pitchFamily="34" charset="-122"/>
                        </a:rPr>
                        <a:t>例如：</a:t>
                      </a:r>
                      <a:br>
                        <a:rPr lang="zh-CN" altLang="en-US" sz="1600" dirty="0">
                          <a:effectLst/>
                          <a:ea typeface="微软雅黑" panose="020B0503020204020204" pitchFamily="34" charset="-122"/>
                        </a:rPr>
                      </a:br>
                      <a:r>
                        <a:rPr lang="en-US" altLang="zh-CN" sz="1400" dirty="0">
                          <a:effectLst/>
                          <a:ea typeface="微软雅黑" panose="020B0503020204020204" pitchFamily="34" charset="-122"/>
                        </a:rPr>
                        <a:t>@Cacheable(value=”</a:t>
                      </a:r>
                      <a:r>
                        <a:rPr lang="en-US" altLang="zh-CN" sz="1400" dirty="0" err="1">
                          <a:effectLst/>
                          <a:ea typeface="微软雅黑" panose="020B0503020204020204" pitchFamily="34" charset="-122"/>
                        </a:rPr>
                        <a:t>testcache</a:t>
                      </a:r>
                      <a:r>
                        <a:rPr lang="en-US" altLang="zh-CN" sz="1400" dirty="0">
                          <a:effectLst/>
                          <a:ea typeface="微软雅黑" panose="020B0503020204020204" pitchFamily="34" charset="-122"/>
                        </a:rPr>
                        <a:t>”,key</a:t>
                      </a:r>
                      <a:r>
                        <a:rPr lang="en-US" altLang="zh-CN" sz="1400" dirty="0">
                          <a:effectLst/>
                          <a:highlight>
                            <a:srgbClr val="00FF00"/>
                          </a:highlight>
                          <a:ea typeface="微软雅黑" panose="020B0503020204020204" pitchFamily="34" charset="-122"/>
                        </a:rPr>
                        <a:t>=”#</a:t>
                      </a:r>
                      <a:r>
                        <a:rPr lang="en-US" altLang="zh-CN" sz="1400" dirty="0" err="1">
                          <a:effectLst/>
                          <a:highlight>
                            <a:srgbClr val="00FF00"/>
                          </a:highlight>
                          <a:ea typeface="微软雅黑" panose="020B0503020204020204" pitchFamily="34" charset="-122"/>
                        </a:rPr>
                        <a:t>userName</a:t>
                      </a:r>
                      <a:r>
                        <a:rPr lang="en-US" altLang="zh-CN" sz="1400" dirty="0">
                          <a:effectLst/>
                          <a:highlight>
                            <a:srgbClr val="00FF00"/>
                          </a:highlight>
                          <a:ea typeface="微软雅黑" panose="020B0503020204020204" pitchFamily="34" charset="-122"/>
                        </a:rPr>
                        <a:t>”)</a:t>
                      </a:r>
                    </a:p>
                  </a:txBody>
                  <a:tcPr/>
                </a:tc>
                <a:extLst>
                  <a:ext uri="{0D108BD9-81ED-4DB2-BD59-A6C34878D82A}">
                    <a16:rowId xmlns:a16="http://schemas.microsoft.com/office/drawing/2014/main" val="10002"/>
                  </a:ext>
                </a:extLst>
              </a:tr>
              <a:tr h="7375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a:effectLst/>
                          <a:ea typeface="微软雅黑" panose="020B0503020204020204" pitchFamily="34" charset="-122"/>
                        </a:rPr>
                        <a:t>condition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highlight>
                            <a:srgbClr val="00FF00"/>
                          </a:highlight>
                          <a:ea typeface="微软雅黑" panose="020B0503020204020204" pitchFamily="34" charset="-122"/>
                        </a:rPr>
                        <a:t>缓存的条件</a:t>
                      </a:r>
                      <a:r>
                        <a:rPr lang="zh-CN" altLang="en-US" sz="1600" dirty="0">
                          <a:effectLst/>
                          <a:ea typeface="微软雅黑" panose="020B0503020204020204" pitchFamily="34" charset="-122"/>
                        </a:rPr>
                        <a:t>，可以为空，使用 </a:t>
                      </a:r>
                      <a:r>
                        <a:rPr lang="en-US" altLang="zh-CN" sz="1600" dirty="0" err="1">
                          <a:effectLst/>
                          <a:ea typeface="微软雅黑" panose="020B0503020204020204" pitchFamily="34" charset="-122"/>
                        </a:rPr>
                        <a:t>SpEL</a:t>
                      </a:r>
                      <a:r>
                        <a:rPr lang="en-US" altLang="zh-CN" sz="1600" dirty="0">
                          <a:effectLst/>
                          <a:ea typeface="微软雅黑" panose="020B0503020204020204" pitchFamily="34" charset="-122"/>
                        </a:rPr>
                        <a:t> </a:t>
                      </a:r>
                      <a:r>
                        <a:rPr lang="zh-CN" altLang="en-US" sz="1600" dirty="0">
                          <a:effectLst/>
                          <a:ea typeface="微软雅黑" panose="020B0503020204020204" pitchFamily="34" charset="-122"/>
                        </a:rPr>
                        <a:t>编写，</a:t>
                      </a:r>
                      <a:r>
                        <a:rPr lang="zh-CN" altLang="en-US" sz="1600" dirty="0">
                          <a:effectLst/>
                          <a:highlight>
                            <a:srgbClr val="00FF00"/>
                          </a:highlight>
                          <a:ea typeface="微软雅黑" panose="020B0503020204020204" pitchFamily="34" charset="-122"/>
                        </a:rPr>
                        <a:t>返回 </a:t>
                      </a:r>
                      <a:r>
                        <a:rPr lang="en-US" altLang="zh-CN" sz="1600" dirty="0">
                          <a:effectLst/>
                          <a:highlight>
                            <a:srgbClr val="00FF00"/>
                          </a:highlight>
                          <a:ea typeface="微软雅黑" panose="020B0503020204020204" pitchFamily="34" charset="-122"/>
                        </a:rPr>
                        <a:t>true </a:t>
                      </a:r>
                      <a:r>
                        <a:rPr lang="zh-CN" altLang="en-US" sz="1600" dirty="0">
                          <a:effectLst/>
                          <a:highlight>
                            <a:srgbClr val="00FF00"/>
                          </a:highlight>
                          <a:ea typeface="微软雅黑" panose="020B0503020204020204" pitchFamily="34" charset="-122"/>
                        </a:rPr>
                        <a:t>或者 </a:t>
                      </a:r>
                      <a:r>
                        <a:rPr lang="en-US" altLang="zh-CN" sz="1600" dirty="0">
                          <a:effectLst/>
                          <a:highlight>
                            <a:srgbClr val="00FF00"/>
                          </a:highlight>
                          <a:ea typeface="微软雅黑" panose="020B0503020204020204" pitchFamily="34" charset="-122"/>
                        </a:rPr>
                        <a:t>false</a:t>
                      </a:r>
                      <a:r>
                        <a:rPr lang="zh-CN" altLang="en-US" sz="1600" dirty="0">
                          <a:effectLst/>
                          <a:highlight>
                            <a:srgbClr val="00FF00"/>
                          </a:highlight>
                          <a:ea typeface="微软雅黑" panose="020B0503020204020204" pitchFamily="34" charset="-122"/>
                        </a:rPr>
                        <a:t>，只有为 </a:t>
                      </a:r>
                      <a:r>
                        <a:rPr lang="en-US" altLang="zh-CN" sz="1600" dirty="0">
                          <a:effectLst/>
                          <a:highlight>
                            <a:srgbClr val="00FF00"/>
                          </a:highlight>
                          <a:ea typeface="微软雅黑" panose="020B0503020204020204" pitchFamily="34" charset="-122"/>
                        </a:rPr>
                        <a:t>true </a:t>
                      </a:r>
                      <a:r>
                        <a:rPr lang="zh-CN" altLang="en-US" sz="1600" dirty="0">
                          <a:effectLst/>
                          <a:highlight>
                            <a:srgbClr val="00FF00"/>
                          </a:highlight>
                          <a:ea typeface="微软雅黑" panose="020B0503020204020204" pitchFamily="34" charset="-122"/>
                        </a:rPr>
                        <a:t>才进行缓存</a:t>
                      </a:r>
                      <a:r>
                        <a:rPr lang="en-US" altLang="zh-CN" sz="1600" dirty="0">
                          <a:effectLst/>
                          <a:highlight>
                            <a:srgbClr val="00FF00"/>
                          </a:highlight>
                          <a:ea typeface="微软雅黑" panose="020B0503020204020204" pitchFamily="34" charset="-122"/>
                        </a:rPr>
                        <a:t>/</a:t>
                      </a:r>
                      <a:r>
                        <a:rPr lang="zh-CN" altLang="en-US" sz="1600" dirty="0">
                          <a:effectLst/>
                          <a:highlight>
                            <a:srgbClr val="00FF00"/>
                          </a:highlight>
                          <a:ea typeface="微软雅黑" panose="020B0503020204020204" pitchFamily="34" charset="-122"/>
                        </a:rPr>
                        <a:t>清除缓存</a:t>
                      </a:r>
                      <a:r>
                        <a:rPr lang="zh-CN" altLang="en-US" sz="1600" dirty="0">
                          <a:effectLst/>
                          <a:ea typeface="微软雅黑" panose="020B0503020204020204" pitchFamily="34" charset="-122"/>
                        </a:rPr>
                        <a:t>，在调用方法之前之后都能判断</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ea typeface="微软雅黑" panose="020B0503020204020204" pitchFamily="34" charset="-122"/>
                        </a:rPr>
                        <a:t>例如：</a:t>
                      </a:r>
                      <a:br>
                        <a:rPr lang="zh-CN" altLang="en-US" sz="1600" dirty="0">
                          <a:effectLst/>
                          <a:ea typeface="微软雅黑" panose="020B0503020204020204" pitchFamily="34" charset="-122"/>
                        </a:rPr>
                      </a:br>
                      <a:r>
                        <a:rPr lang="en-US" altLang="zh-CN" sz="1400" dirty="0">
                          <a:effectLst/>
                          <a:ea typeface="微软雅黑" panose="020B0503020204020204" pitchFamily="34" charset="-122"/>
                        </a:rPr>
                        <a:t>@Cacheable(value=”</a:t>
                      </a:r>
                      <a:r>
                        <a:rPr lang="en-US" altLang="zh-CN" sz="1400" dirty="0" err="1">
                          <a:effectLst/>
                          <a:ea typeface="微软雅黑" panose="020B0503020204020204" pitchFamily="34" charset="-122"/>
                        </a:rPr>
                        <a:t>testcache</a:t>
                      </a:r>
                      <a:r>
                        <a:rPr lang="en-US" altLang="zh-CN" sz="1400" dirty="0">
                          <a:effectLst/>
                          <a:ea typeface="微软雅黑" panose="020B0503020204020204" pitchFamily="34" charset="-122"/>
                        </a:rPr>
                        <a:t>”,condition</a:t>
                      </a:r>
                      <a:r>
                        <a:rPr lang="en-US" altLang="zh-CN" sz="1400" dirty="0">
                          <a:effectLst/>
                          <a:highlight>
                            <a:srgbClr val="00FF00"/>
                          </a:highlight>
                          <a:ea typeface="微软雅黑" panose="020B0503020204020204" pitchFamily="34" charset="-122"/>
                        </a:rPr>
                        <a:t>=”#</a:t>
                      </a:r>
                      <a:r>
                        <a:rPr lang="en-US" altLang="zh-CN" sz="1400" dirty="0" err="1">
                          <a:effectLst/>
                          <a:highlight>
                            <a:srgbClr val="00FF00"/>
                          </a:highlight>
                          <a:ea typeface="微软雅黑" panose="020B0503020204020204" pitchFamily="34" charset="-122"/>
                        </a:rPr>
                        <a:t>userName</a:t>
                      </a:r>
                      <a:r>
                        <a:rPr lang="en-US" altLang="zh-CN" sz="1400" dirty="0" err="1">
                          <a:effectLst/>
                          <a:ea typeface="微软雅黑" panose="020B0503020204020204" pitchFamily="34" charset="-122"/>
                        </a:rPr>
                        <a:t>.length</a:t>
                      </a:r>
                      <a:r>
                        <a:rPr lang="en-US" altLang="zh-CN" sz="1400" dirty="0">
                          <a:effectLst/>
                          <a:ea typeface="微软雅黑" panose="020B0503020204020204" pitchFamily="34" charset="-122"/>
                        </a:rPr>
                        <a:t>()&gt;2”)</a:t>
                      </a:r>
                      <a:endParaRPr lang="zh-CN" altLang="en-US" sz="1600" dirty="0">
                        <a:ea typeface="微软雅黑" panose="020B0503020204020204" pitchFamily="34" charset="-122"/>
                      </a:endParaRPr>
                    </a:p>
                  </a:txBody>
                  <a:tcPr/>
                </a:tc>
                <a:extLst>
                  <a:ext uri="{0D108BD9-81ED-4DB2-BD59-A6C34878D82A}">
                    <a16:rowId xmlns:a16="http://schemas.microsoft.com/office/drawing/2014/main" val="10003"/>
                  </a:ext>
                </a:extLst>
              </a:tr>
              <a:tr h="5827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a:solidFill>
                            <a:schemeClr val="dk1"/>
                          </a:solidFill>
                          <a:effectLst/>
                          <a:latin typeface="+mn-lt"/>
                          <a:ea typeface="微软雅黑" panose="020B0503020204020204" pitchFamily="34" charset="-122"/>
                          <a:cs typeface="+mn-cs"/>
                        </a:rPr>
                        <a:t>allEntries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a:solidFill>
                            <a:schemeClr val="dk1"/>
                          </a:solidFill>
                          <a:effectLst/>
                          <a:latin typeface="+mn-lt"/>
                          <a:ea typeface="微软雅黑" panose="020B0503020204020204" pitchFamily="34" charset="-122"/>
                          <a:cs typeface="+mn-cs"/>
                        </a:rPr>
                        <a:t>(</a:t>
                      </a:r>
                      <a:r>
                        <a:rPr lang="en-US" altLang="zh-CN" sz="1600" b="1">
                          <a:effectLst/>
                          <a:ea typeface="微软雅黑" panose="020B0503020204020204" pitchFamily="34" charset="-122"/>
                        </a:rPr>
                        <a:t>@CacheEvict </a:t>
                      </a:r>
                      <a:r>
                        <a:rPr lang="en-US" altLang="zh-CN" sz="1600" b="0" i="0" kern="1200">
                          <a:solidFill>
                            <a:schemeClr val="dk1"/>
                          </a:solidFill>
                          <a:effectLst/>
                          <a:latin typeface="+mn-lt"/>
                          <a:ea typeface="微软雅黑" panose="020B0503020204020204" pitchFamily="34" charset="-122"/>
                          <a:cs typeface="+mn-cs"/>
                        </a:rPr>
                        <a:t>)</a:t>
                      </a:r>
                      <a:endParaRPr lang="en-US" altLang="zh-CN" sz="1600">
                        <a:effectLst/>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dk1"/>
                          </a:solidFill>
                          <a:effectLst/>
                          <a:highlight>
                            <a:srgbClr val="00FF00"/>
                          </a:highlight>
                          <a:latin typeface="+mn-lt"/>
                          <a:ea typeface="微软雅黑" panose="020B0503020204020204" pitchFamily="34" charset="-122"/>
                          <a:cs typeface="+mn-cs"/>
                        </a:rPr>
                        <a:t>是否清空所有缓存内容</a:t>
                      </a:r>
                      <a:r>
                        <a:rPr lang="zh-CN" altLang="en-US" sz="1600" b="0" i="0" kern="1200" dirty="0">
                          <a:solidFill>
                            <a:schemeClr val="dk1"/>
                          </a:solidFill>
                          <a:effectLst/>
                          <a:latin typeface="+mn-lt"/>
                          <a:ea typeface="微软雅黑" panose="020B0503020204020204" pitchFamily="34" charset="-122"/>
                          <a:cs typeface="+mn-cs"/>
                        </a:rPr>
                        <a:t>，缺省为 </a:t>
                      </a:r>
                      <a:r>
                        <a:rPr lang="en-US" altLang="zh-CN" sz="1600" b="0" i="0" kern="1200" dirty="0">
                          <a:solidFill>
                            <a:schemeClr val="dk1"/>
                          </a:solidFill>
                          <a:effectLst/>
                          <a:latin typeface="+mn-lt"/>
                          <a:ea typeface="微软雅黑" panose="020B0503020204020204" pitchFamily="34" charset="-122"/>
                          <a:cs typeface="+mn-cs"/>
                        </a:rPr>
                        <a:t>false</a:t>
                      </a:r>
                      <a:r>
                        <a:rPr lang="zh-CN" altLang="en-US" sz="1600" b="0" i="0" kern="1200" dirty="0">
                          <a:solidFill>
                            <a:schemeClr val="dk1"/>
                          </a:solidFill>
                          <a:effectLst/>
                          <a:latin typeface="+mn-lt"/>
                          <a:ea typeface="微软雅黑" panose="020B0503020204020204" pitchFamily="34" charset="-122"/>
                          <a:cs typeface="+mn-cs"/>
                        </a:rPr>
                        <a:t>，如果指定为 </a:t>
                      </a:r>
                      <a:r>
                        <a:rPr lang="en-US" altLang="zh-CN" sz="1600" b="0" i="0" kern="1200" dirty="0">
                          <a:solidFill>
                            <a:schemeClr val="dk1"/>
                          </a:solidFill>
                          <a:effectLst/>
                          <a:latin typeface="+mn-lt"/>
                          <a:ea typeface="微软雅黑" panose="020B0503020204020204" pitchFamily="34" charset="-122"/>
                          <a:cs typeface="+mn-cs"/>
                        </a:rPr>
                        <a:t>true</a:t>
                      </a:r>
                      <a:r>
                        <a:rPr lang="zh-CN" altLang="en-US" sz="1600" b="0" i="0" kern="1200" dirty="0">
                          <a:solidFill>
                            <a:schemeClr val="dk1"/>
                          </a:solidFill>
                          <a:effectLst/>
                          <a:latin typeface="+mn-lt"/>
                          <a:ea typeface="微软雅黑" panose="020B0503020204020204" pitchFamily="34" charset="-122"/>
                          <a:cs typeface="+mn-cs"/>
                        </a:rPr>
                        <a:t>，则方法调用后将立即清空所有缓存</a:t>
                      </a:r>
                      <a:endParaRPr lang="zh-CN" altLang="en-US" sz="1600" dirty="0">
                        <a:effectLst/>
                        <a:ea typeface="微软雅黑" panose="020B0503020204020204" pitchFamily="34" charset="-122"/>
                      </a:endParaRPr>
                    </a:p>
                  </a:txBody>
                  <a:tcPr/>
                </a:tc>
                <a:tc>
                  <a:txBody>
                    <a:bodyPr/>
                    <a:lstStyle/>
                    <a:p>
                      <a:r>
                        <a:rPr lang="zh-CN" altLang="en-US" sz="1600" b="0" i="0" kern="1200" dirty="0">
                          <a:solidFill>
                            <a:schemeClr val="dk1"/>
                          </a:solidFill>
                          <a:effectLst/>
                          <a:latin typeface="+mn-lt"/>
                          <a:ea typeface="微软雅黑" panose="020B0503020204020204" pitchFamily="34" charset="-122"/>
                          <a:cs typeface="+mn-cs"/>
                        </a:rPr>
                        <a:t>例如：</a:t>
                      </a:r>
                      <a:br>
                        <a:rPr lang="zh-CN" altLang="en-US" sz="1600" dirty="0">
                          <a:ea typeface="微软雅黑" panose="020B0503020204020204" pitchFamily="34" charset="-122"/>
                        </a:rPr>
                      </a:br>
                      <a:r>
                        <a:rPr lang="en-US" altLang="zh-CN" sz="1400" b="0" i="0" kern="1200" dirty="0">
                          <a:solidFill>
                            <a:schemeClr val="dk1"/>
                          </a:solidFill>
                          <a:effectLst/>
                          <a:latin typeface="+mn-lt"/>
                          <a:ea typeface="微软雅黑" panose="020B0503020204020204" pitchFamily="34" charset="-122"/>
                          <a:cs typeface="+mn-cs"/>
                        </a:rPr>
                        <a:t>@</a:t>
                      </a:r>
                      <a:r>
                        <a:rPr lang="en-US" altLang="zh-CN" sz="1400" b="0" i="0" kern="1200" dirty="0" err="1">
                          <a:solidFill>
                            <a:schemeClr val="dk1"/>
                          </a:solidFill>
                          <a:effectLst/>
                          <a:latin typeface="+mn-lt"/>
                          <a:ea typeface="微软雅黑" panose="020B0503020204020204" pitchFamily="34" charset="-122"/>
                          <a:cs typeface="+mn-cs"/>
                        </a:rPr>
                        <a:t>CachEvict</a:t>
                      </a:r>
                      <a:r>
                        <a:rPr lang="en-US" altLang="zh-CN" sz="1400" b="0" i="0" kern="1200" dirty="0">
                          <a:solidFill>
                            <a:schemeClr val="dk1"/>
                          </a:solidFill>
                          <a:effectLst/>
                          <a:latin typeface="+mn-lt"/>
                          <a:ea typeface="微软雅黑" panose="020B0503020204020204" pitchFamily="34" charset="-122"/>
                          <a:cs typeface="+mn-cs"/>
                        </a:rPr>
                        <a:t>(value=”</a:t>
                      </a:r>
                      <a:r>
                        <a:rPr lang="en-US" altLang="zh-CN" sz="1400" b="0" i="0" kern="1200" dirty="0" err="1">
                          <a:solidFill>
                            <a:schemeClr val="dk1"/>
                          </a:solidFill>
                          <a:effectLst/>
                          <a:latin typeface="+mn-lt"/>
                          <a:ea typeface="微软雅黑" panose="020B0503020204020204" pitchFamily="34" charset="-122"/>
                          <a:cs typeface="+mn-cs"/>
                        </a:rPr>
                        <a:t>testcache</a:t>
                      </a:r>
                      <a:r>
                        <a:rPr lang="en-US" altLang="zh-CN" sz="1400" b="0" i="0" kern="1200" dirty="0">
                          <a:solidFill>
                            <a:schemeClr val="dk1"/>
                          </a:solidFill>
                          <a:effectLst/>
                          <a:latin typeface="+mn-lt"/>
                          <a:ea typeface="微软雅黑" panose="020B0503020204020204" pitchFamily="34" charset="-122"/>
                          <a:cs typeface="+mn-cs"/>
                        </a:rPr>
                        <a:t>”,</a:t>
                      </a:r>
                      <a:r>
                        <a:rPr lang="en-US" altLang="zh-CN" sz="1400" b="0" i="0" kern="1200" dirty="0" err="1">
                          <a:solidFill>
                            <a:schemeClr val="dk1"/>
                          </a:solidFill>
                          <a:effectLst/>
                          <a:highlight>
                            <a:srgbClr val="00FF00"/>
                          </a:highlight>
                          <a:latin typeface="+mn-lt"/>
                          <a:ea typeface="微软雅黑" panose="020B0503020204020204" pitchFamily="34" charset="-122"/>
                          <a:cs typeface="+mn-cs"/>
                        </a:rPr>
                        <a:t>allEntries</a:t>
                      </a:r>
                      <a:r>
                        <a:rPr lang="en-US" altLang="zh-CN" sz="1400" b="0" i="0" kern="1200" dirty="0">
                          <a:solidFill>
                            <a:schemeClr val="dk1"/>
                          </a:solidFill>
                          <a:effectLst/>
                          <a:highlight>
                            <a:srgbClr val="00FF00"/>
                          </a:highlight>
                          <a:latin typeface="+mn-lt"/>
                          <a:ea typeface="微软雅黑" panose="020B0503020204020204" pitchFamily="34" charset="-122"/>
                          <a:cs typeface="+mn-cs"/>
                        </a:rPr>
                        <a:t>=true)</a:t>
                      </a:r>
                      <a:endParaRPr lang="zh-CN" altLang="en-US" sz="1400" dirty="0">
                        <a:highlight>
                          <a:srgbClr val="00FF00"/>
                        </a:highlight>
                        <a:ea typeface="微软雅黑" panose="020B0503020204020204" pitchFamily="34" charset="-122"/>
                      </a:endParaRPr>
                    </a:p>
                  </a:txBody>
                  <a:tcPr/>
                </a:tc>
                <a:extLst>
                  <a:ext uri="{0D108BD9-81ED-4DB2-BD59-A6C34878D82A}">
                    <a16:rowId xmlns:a16="http://schemas.microsoft.com/office/drawing/2014/main" val="10004"/>
                  </a:ext>
                </a:extLst>
              </a:tr>
              <a:tr h="10325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i="0" kern="1200">
                          <a:solidFill>
                            <a:schemeClr val="dk1"/>
                          </a:solidFill>
                          <a:effectLst/>
                          <a:latin typeface="+mn-lt"/>
                          <a:ea typeface="微软雅黑" panose="020B0503020204020204" pitchFamily="34" charset="-122"/>
                          <a:cs typeface="+mn-cs"/>
                        </a:rPr>
                        <a:t>beforeInvocation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a:effectLst/>
                          <a:ea typeface="微软雅黑" panose="020B0503020204020204" pitchFamily="34" charset="-122"/>
                        </a:rPr>
                        <a:t>(@CacheEvict)</a:t>
                      </a:r>
                      <a:endParaRPr lang="en-US" altLang="zh-CN" sz="1600">
                        <a:effectLst/>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dk1"/>
                          </a:solidFill>
                          <a:effectLst/>
                          <a:highlight>
                            <a:srgbClr val="00FF00"/>
                          </a:highlight>
                          <a:latin typeface="+mn-lt"/>
                          <a:ea typeface="微软雅黑" panose="020B0503020204020204" pitchFamily="34" charset="-122"/>
                          <a:cs typeface="+mn-cs"/>
                        </a:rPr>
                        <a:t>是否在方法执行前就清空，缺省为 </a:t>
                      </a:r>
                      <a:r>
                        <a:rPr lang="en-US" altLang="zh-CN" sz="1600" b="0" i="0" kern="1200" dirty="0">
                          <a:solidFill>
                            <a:schemeClr val="dk1"/>
                          </a:solidFill>
                          <a:effectLst/>
                          <a:highlight>
                            <a:srgbClr val="00FF00"/>
                          </a:highlight>
                          <a:latin typeface="+mn-lt"/>
                          <a:ea typeface="微软雅黑" panose="020B0503020204020204" pitchFamily="34" charset="-122"/>
                          <a:cs typeface="+mn-cs"/>
                        </a:rPr>
                        <a:t>false</a:t>
                      </a:r>
                      <a:r>
                        <a:rPr lang="zh-CN" altLang="en-US" sz="1600" b="0" i="0" kern="1200" dirty="0">
                          <a:solidFill>
                            <a:schemeClr val="dk1"/>
                          </a:solidFill>
                          <a:effectLst/>
                          <a:latin typeface="+mn-lt"/>
                          <a:ea typeface="微软雅黑" panose="020B0503020204020204" pitchFamily="34" charset="-122"/>
                          <a:cs typeface="+mn-cs"/>
                        </a:rPr>
                        <a:t>，如果指定为 </a:t>
                      </a:r>
                      <a:r>
                        <a:rPr lang="en-US" altLang="zh-CN" sz="1600" b="0" i="0" kern="1200" dirty="0">
                          <a:solidFill>
                            <a:schemeClr val="dk1"/>
                          </a:solidFill>
                          <a:effectLst/>
                          <a:latin typeface="+mn-lt"/>
                          <a:ea typeface="微软雅黑" panose="020B0503020204020204" pitchFamily="34" charset="-122"/>
                          <a:cs typeface="+mn-cs"/>
                        </a:rPr>
                        <a:t>true</a:t>
                      </a:r>
                      <a:r>
                        <a:rPr lang="zh-CN" altLang="en-US" sz="1600" b="0" i="0" kern="1200" dirty="0">
                          <a:solidFill>
                            <a:schemeClr val="dk1"/>
                          </a:solidFill>
                          <a:effectLst/>
                          <a:latin typeface="+mn-lt"/>
                          <a:ea typeface="微软雅黑" panose="020B0503020204020204" pitchFamily="34" charset="-122"/>
                          <a:cs typeface="+mn-cs"/>
                        </a:rPr>
                        <a:t>，则在方法还没有执行的时候就清空缓存，缺省情况下，如果方法执行抛出异常，则不会清空缓存</a:t>
                      </a:r>
                      <a:endParaRPr lang="zh-CN" altLang="en-US" sz="1600" dirty="0">
                        <a:effectLst/>
                        <a:ea typeface="微软雅黑" panose="020B0503020204020204" pitchFamily="34" charset="-122"/>
                      </a:endParaRPr>
                    </a:p>
                  </a:txBody>
                  <a:tcPr/>
                </a:tc>
                <a:tc>
                  <a:txBody>
                    <a:bodyPr/>
                    <a:lstStyle/>
                    <a:p>
                      <a:r>
                        <a:rPr lang="zh-CN" altLang="en-US" sz="1600">
                          <a:ea typeface="微软雅黑" panose="020B0503020204020204" pitchFamily="34" charset="-122"/>
                        </a:rPr>
                        <a:t>例如：</a:t>
                      </a:r>
                    </a:p>
                    <a:p>
                      <a:r>
                        <a:rPr lang="en-US" altLang="zh-CN" sz="1400" b="0" i="0" kern="1200">
                          <a:solidFill>
                            <a:schemeClr val="dk1"/>
                          </a:solidFill>
                          <a:effectLst/>
                          <a:latin typeface="+mn-lt"/>
                          <a:ea typeface="微软雅黑" panose="020B0503020204020204" pitchFamily="34" charset="-122"/>
                          <a:cs typeface="+mn-cs"/>
                        </a:rPr>
                        <a:t>@CachEvict(value=”testcache”</a:t>
                      </a:r>
                      <a:r>
                        <a:rPr lang="zh-CN" altLang="en-US" sz="1400" b="0" i="0" kern="1200">
                          <a:solidFill>
                            <a:schemeClr val="dk1"/>
                          </a:solidFill>
                          <a:effectLst/>
                          <a:latin typeface="+mn-lt"/>
                          <a:ea typeface="微软雅黑" panose="020B0503020204020204" pitchFamily="34" charset="-122"/>
                          <a:cs typeface="+mn-cs"/>
                        </a:rPr>
                        <a:t>，</a:t>
                      </a:r>
                      <a:r>
                        <a:rPr lang="en-US" altLang="zh-CN" sz="1400" b="0" i="0" kern="1200">
                          <a:solidFill>
                            <a:schemeClr val="dk1"/>
                          </a:solidFill>
                          <a:effectLst/>
                          <a:latin typeface="+mn-lt"/>
                          <a:ea typeface="微软雅黑" panose="020B0503020204020204" pitchFamily="34" charset="-122"/>
                          <a:cs typeface="+mn-cs"/>
                        </a:rPr>
                        <a:t>beforeInvocation=true)</a:t>
                      </a:r>
                      <a:endParaRPr lang="zh-CN" altLang="en-US" sz="1400" b="0" i="0" kern="1200">
                        <a:solidFill>
                          <a:schemeClr val="dk1"/>
                        </a:solidFill>
                        <a:effectLst/>
                        <a:latin typeface="+mn-lt"/>
                        <a:ea typeface="微软雅黑" panose="020B0503020204020204" pitchFamily="34" charset="-122"/>
                        <a:cs typeface="+mn-cs"/>
                      </a:endParaRPr>
                    </a:p>
                  </a:txBody>
                  <a:tcPr/>
                </a:tc>
                <a:extLst>
                  <a:ext uri="{0D108BD9-81ED-4DB2-BD59-A6C34878D82A}">
                    <a16:rowId xmlns:a16="http://schemas.microsoft.com/office/drawing/2014/main" val="10005"/>
                  </a:ext>
                </a:extLst>
              </a:tr>
              <a:tr h="7807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a:effectLst/>
                          <a:ea typeface="微软雅黑" panose="020B0503020204020204" pitchFamily="34" charset="-122"/>
                        </a:rPr>
                        <a:t>unless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kern="1200">
                          <a:solidFill>
                            <a:schemeClr val="dk1"/>
                          </a:solidFill>
                          <a:effectLst/>
                          <a:latin typeface="+mn-lt"/>
                          <a:ea typeface="微软雅黑" panose="020B0503020204020204" pitchFamily="34" charset="-122"/>
                          <a:cs typeface="+mn-cs"/>
                        </a:rPr>
                        <a:t>(@CachePut)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kern="1200">
                          <a:solidFill>
                            <a:schemeClr val="dk1"/>
                          </a:solidFill>
                          <a:effectLst/>
                          <a:latin typeface="+mn-lt"/>
                          <a:ea typeface="微软雅黑" panose="020B0503020204020204" pitchFamily="34" charset="-122"/>
                          <a:cs typeface="+mn-cs"/>
                        </a:rPr>
                        <a:t>(@Cacheable)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highlight>
                            <a:srgbClr val="00FF00"/>
                          </a:highlight>
                          <a:ea typeface="微软雅黑" panose="020B0503020204020204" pitchFamily="34" charset="-122"/>
                        </a:rPr>
                        <a:t>用于否决缓存的</a:t>
                      </a:r>
                      <a:r>
                        <a:rPr lang="zh-CN" altLang="en-US" sz="1600" dirty="0">
                          <a:effectLst/>
                          <a:ea typeface="微软雅黑" panose="020B0503020204020204" pitchFamily="34" charset="-122"/>
                        </a:rPr>
                        <a:t>，不像</a:t>
                      </a:r>
                      <a:r>
                        <a:rPr lang="en-US" altLang="zh-CN" sz="1600" dirty="0">
                          <a:effectLst/>
                          <a:ea typeface="微软雅黑" panose="020B0503020204020204" pitchFamily="34" charset="-122"/>
                        </a:rPr>
                        <a:t>condition</a:t>
                      </a:r>
                      <a:r>
                        <a:rPr lang="zh-CN" altLang="en-US" sz="1600" dirty="0">
                          <a:effectLst/>
                          <a:ea typeface="微软雅黑" panose="020B0503020204020204" pitchFamily="34" charset="-122"/>
                        </a:rPr>
                        <a:t>，该表达式只在方法执行之后判断，此时可以拿到返回值</a:t>
                      </a:r>
                      <a:r>
                        <a:rPr lang="en-US" altLang="zh-CN" sz="1600" dirty="0">
                          <a:effectLst/>
                          <a:ea typeface="微软雅黑" panose="020B0503020204020204" pitchFamily="34" charset="-122"/>
                        </a:rPr>
                        <a:t>result</a:t>
                      </a:r>
                      <a:r>
                        <a:rPr lang="zh-CN" altLang="en-US" sz="1600" dirty="0">
                          <a:effectLst/>
                          <a:ea typeface="微软雅黑" panose="020B0503020204020204" pitchFamily="34" charset="-122"/>
                        </a:rPr>
                        <a:t>进行判断。条件为</a:t>
                      </a:r>
                      <a:r>
                        <a:rPr lang="en-US" altLang="zh-CN" sz="1600" dirty="0">
                          <a:effectLst/>
                          <a:ea typeface="微软雅黑" panose="020B0503020204020204" pitchFamily="34" charset="-122"/>
                        </a:rPr>
                        <a:t>true</a:t>
                      </a:r>
                      <a:r>
                        <a:rPr lang="zh-CN" altLang="en-US" sz="1600" dirty="0">
                          <a:effectLst/>
                          <a:ea typeface="微软雅黑" panose="020B0503020204020204" pitchFamily="34" charset="-122"/>
                        </a:rPr>
                        <a:t>不会缓存，</a:t>
                      </a:r>
                      <a:r>
                        <a:rPr lang="en-US" altLang="zh-CN" sz="1600" dirty="0" err="1">
                          <a:effectLst/>
                          <a:ea typeface="微软雅黑" panose="020B0503020204020204" pitchFamily="34" charset="-122"/>
                        </a:rPr>
                        <a:t>fasle</a:t>
                      </a:r>
                      <a:r>
                        <a:rPr lang="zh-CN" altLang="en-US" sz="1600" dirty="0">
                          <a:effectLst/>
                          <a:ea typeface="微软雅黑" panose="020B0503020204020204" pitchFamily="34" charset="-122"/>
                        </a:rPr>
                        <a:t>才缓存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ea typeface="微软雅黑" panose="020B0503020204020204" pitchFamily="34" charset="-122"/>
                        </a:rPr>
                        <a:t>例如：</a:t>
                      </a:r>
                      <a:br>
                        <a:rPr lang="zh-CN" altLang="en-US" sz="1600" dirty="0">
                          <a:effectLst/>
                          <a:ea typeface="微软雅黑" panose="020B0503020204020204" pitchFamily="34" charset="-122"/>
                        </a:rPr>
                      </a:br>
                      <a:r>
                        <a:rPr lang="en-US" altLang="zh-CN" sz="1400" dirty="0">
                          <a:effectLst/>
                          <a:ea typeface="微软雅黑" panose="020B0503020204020204" pitchFamily="34" charset="-122"/>
                        </a:rPr>
                        <a:t>@Cacheable(value=”</a:t>
                      </a:r>
                      <a:r>
                        <a:rPr lang="en-US" altLang="zh-CN" sz="1400" dirty="0" err="1">
                          <a:effectLst/>
                          <a:ea typeface="微软雅黑" panose="020B0503020204020204" pitchFamily="34" charset="-122"/>
                        </a:rPr>
                        <a:t>testcache</a:t>
                      </a:r>
                      <a:r>
                        <a:rPr lang="en-US" altLang="zh-CN" sz="1400" dirty="0">
                          <a:effectLst/>
                          <a:ea typeface="微软雅黑" panose="020B0503020204020204" pitchFamily="34" charset="-122"/>
                        </a:rPr>
                        <a:t>”,unless</a:t>
                      </a:r>
                      <a:r>
                        <a:rPr lang="en-US" altLang="zh-CN" sz="1400" dirty="0">
                          <a:effectLst/>
                          <a:highlight>
                            <a:srgbClr val="00FF00"/>
                          </a:highlight>
                          <a:ea typeface="微软雅黑" panose="020B0503020204020204" pitchFamily="34" charset="-122"/>
                        </a:rPr>
                        <a:t>=”#result </a:t>
                      </a:r>
                      <a:r>
                        <a:rPr lang="en-US" altLang="zh-CN" sz="1400" dirty="0">
                          <a:effectLst/>
                          <a:ea typeface="微软雅黑" panose="020B0503020204020204" pitchFamily="34" charset="-122"/>
                        </a:rPr>
                        <a:t>== null”)</a:t>
                      </a:r>
                      <a:endParaRPr lang="zh-CN" altLang="en-US" sz="1600" dirty="0">
                        <a:ea typeface="微软雅黑" panose="020B0503020204020204" pitchFamily="34" charset="-122"/>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974036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03650-8DA7-472A-871C-49E34DC39749}"/>
              </a:ext>
            </a:extLst>
          </p:cNvPr>
          <p:cNvSpPr>
            <a:spLocks noGrp="1"/>
          </p:cNvSpPr>
          <p:nvPr>
            <p:ph type="title"/>
          </p:nvPr>
        </p:nvSpPr>
        <p:spPr>
          <a:xfrm>
            <a:off x="609600" y="-171400"/>
            <a:ext cx="10972800" cy="1143000"/>
          </a:xfrm>
        </p:spPr>
        <p:txBody>
          <a:bodyPr/>
          <a:lstStyle/>
          <a:p>
            <a:r>
              <a:rPr lang="zh-CN" altLang="en-US" dirty="0"/>
              <a:t>根据用户登录的权限显示内容</a:t>
            </a:r>
          </a:p>
        </p:txBody>
      </p:sp>
      <p:pic>
        <p:nvPicPr>
          <p:cNvPr id="4" name="图片 3">
            <a:extLst>
              <a:ext uri="{FF2B5EF4-FFF2-40B4-BE49-F238E27FC236}">
                <a16:creationId xmlns:a16="http://schemas.microsoft.com/office/drawing/2014/main" id="{2BAE7FC6-84D7-4AEF-8220-B63B224F6523}"/>
              </a:ext>
            </a:extLst>
          </p:cNvPr>
          <p:cNvPicPr>
            <a:picLocks noChangeAspect="1"/>
          </p:cNvPicPr>
          <p:nvPr/>
        </p:nvPicPr>
        <p:blipFill>
          <a:blip r:embed="rId2"/>
          <a:stretch>
            <a:fillRect/>
          </a:stretch>
        </p:blipFill>
        <p:spPr>
          <a:xfrm>
            <a:off x="2791238" y="764704"/>
            <a:ext cx="6609524" cy="5733333"/>
          </a:xfrm>
          <a:prstGeom prst="rect">
            <a:avLst/>
          </a:prstGeom>
        </p:spPr>
      </p:pic>
    </p:spTree>
    <p:extLst>
      <p:ext uri="{BB962C8B-B14F-4D97-AF65-F5344CB8AC3E}">
        <p14:creationId xmlns:p14="http://schemas.microsoft.com/office/powerpoint/2010/main" val="6989133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0BF26-ABE1-4E89-8F8D-16C63716B17A}"/>
              </a:ext>
            </a:extLst>
          </p:cNvPr>
          <p:cNvSpPr>
            <a:spLocks noGrp="1"/>
          </p:cNvSpPr>
          <p:nvPr>
            <p:ph type="title"/>
          </p:nvPr>
        </p:nvSpPr>
        <p:spPr/>
        <p:txBody>
          <a:bodyPr>
            <a:normAutofit fontScale="90000"/>
          </a:bodyPr>
          <a:lstStyle/>
          <a:p>
            <a:r>
              <a:rPr lang="zh-CN" altLang="en-US" dirty="0"/>
              <a:t>添加记住我的功能（登录后，关掉浏览器后，下次自动登录）</a:t>
            </a:r>
          </a:p>
        </p:txBody>
      </p:sp>
      <p:sp>
        <p:nvSpPr>
          <p:cNvPr id="4" name="文本框 3">
            <a:extLst>
              <a:ext uri="{FF2B5EF4-FFF2-40B4-BE49-F238E27FC236}">
                <a16:creationId xmlns:a16="http://schemas.microsoft.com/office/drawing/2014/main" id="{3DFB2344-486C-40D3-A4DD-C5C7F1BEBE14}"/>
              </a:ext>
            </a:extLst>
          </p:cNvPr>
          <p:cNvSpPr txBox="1"/>
          <p:nvPr/>
        </p:nvSpPr>
        <p:spPr>
          <a:xfrm>
            <a:off x="911424" y="404664"/>
            <a:ext cx="785793"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102</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 name="图片 5">
            <a:extLst>
              <a:ext uri="{FF2B5EF4-FFF2-40B4-BE49-F238E27FC236}">
                <a16:creationId xmlns:a16="http://schemas.microsoft.com/office/drawing/2014/main" id="{891E2B6C-3893-4205-9D42-2A59C778146C}"/>
              </a:ext>
            </a:extLst>
          </p:cNvPr>
          <p:cNvPicPr>
            <a:picLocks noChangeAspect="1"/>
          </p:cNvPicPr>
          <p:nvPr/>
        </p:nvPicPr>
        <p:blipFill>
          <a:blip r:embed="rId2"/>
          <a:stretch>
            <a:fillRect/>
          </a:stretch>
        </p:blipFill>
        <p:spPr>
          <a:xfrm>
            <a:off x="6960096" y="1844926"/>
            <a:ext cx="3895238" cy="1533333"/>
          </a:xfrm>
          <a:prstGeom prst="rect">
            <a:avLst/>
          </a:prstGeom>
        </p:spPr>
      </p:pic>
      <p:sp>
        <p:nvSpPr>
          <p:cNvPr id="7" name="文本框 6">
            <a:extLst>
              <a:ext uri="{FF2B5EF4-FFF2-40B4-BE49-F238E27FC236}">
                <a16:creationId xmlns:a16="http://schemas.microsoft.com/office/drawing/2014/main" id="{21B77A4B-CE4A-44D0-9F05-422A230B7A49}"/>
              </a:ext>
            </a:extLst>
          </p:cNvPr>
          <p:cNvSpPr txBox="1"/>
          <p:nvPr/>
        </p:nvSpPr>
        <p:spPr>
          <a:xfrm>
            <a:off x="6990232" y="3342410"/>
            <a:ext cx="2300630" cy="461665"/>
          </a:xfrm>
          <a:prstGeom prst="rect">
            <a:avLst/>
          </a:prstGeom>
          <a:noFill/>
        </p:spPr>
        <p:txBody>
          <a:bodyPr wrap="none" rtlCol="0">
            <a:spAutoFit/>
          </a:bodyPr>
          <a:lstStyle/>
          <a:p>
            <a:r>
              <a:rPr lang="zh-CN" altLang="en-US" sz="1200" b="1" dirty="0">
                <a:latin typeface="Arial Unicode MS" panose="020B0604020202020204" pitchFamily="34" charset="-122"/>
                <a:ea typeface="Arial Unicode MS" panose="020B0604020202020204" pitchFamily="34" charset="-122"/>
                <a:cs typeface="Arial Unicode MS" panose="020B0604020202020204" pitchFamily="34" charset="-122"/>
              </a:rPr>
              <a:t>原理是</a:t>
            </a:r>
            <a:r>
              <a:rPr lang="en-US" altLang="zh-CN" sz="1200" b="1" dirty="0">
                <a:latin typeface="Arial Unicode MS" panose="020B0604020202020204" pitchFamily="34" charset="-122"/>
                <a:ea typeface="Arial Unicode MS" panose="020B0604020202020204" pitchFamily="34" charset="-122"/>
                <a:cs typeface="Arial Unicode MS" panose="020B0604020202020204" pitchFamily="34" charset="-122"/>
              </a:rPr>
              <a:t>cookie</a:t>
            </a:r>
          </a:p>
          <a:p>
            <a:r>
              <a:rPr lang="en-US" altLang="zh-CN" sz="1200" b="1" dirty="0">
                <a:latin typeface="Arial Unicode MS" panose="020B0604020202020204" pitchFamily="34" charset="-122"/>
                <a:ea typeface="Arial Unicode MS" panose="020B0604020202020204" pitchFamily="34" charset="-122"/>
                <a:cs typeface="Arial Unicode MS" panose="020B0604020202020204" pitchFamily="34" charset="-122"/>
              </a:rPr>
              <a:t>cookie</a:t>
            </a:r>
            <a:r>
              <a:rPr lang="zh-CN" altLang="en-US" sz="1200" b="1" dirty="0">
                <a:latin typeface="Arial Unicode MS" panose="020B0604020202020204" pitchFamily="34" charset="-122"/>
                <a:ea typeface="Arial Unicode MS" panose="020B0604020202020204" pitchFamily="34" charset="-122"/>
                <a:cs typeface="Arial Unicode MS" panose="020B0604020202020204" pitchFamily="34" charset="-122"/>
              </a:rPr>
              <a:t>中有一个</a:t>
            </a:r>
            <a:r>
              <a:rPr lang="en-US" altLang="zh-CN" sz="1200" b="1" dirty="0">
                <a:latin typeface="Arial Unicode MS" panose="020B0604020202020204" pitchFamily="34" charset="-122"/>
                <a:ea typeface="Arial Unicode MS" panose="020B0604020202020204" pitchFamily="34" charset="-122"/>
                <a:cs typeface="Arial Unicode MS" panose="020B0604020202020204" pitchFamily="34" charset="-122"/>
              </a:rPr>
              <a:t>remember-me</a:t>
            </a:r>
            <a:endParaRPr lang="zh-CN" altLang="en-US" sz="12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 name="图片 7">
            <a:extLst>
              <a:ext uri="{FF2B5EF4-FFF2-40B4-BE49-F238E27FC236}">
                <a16:creationId xmlns:a16="http://schemas.microsoft.com/office/drawing/2014/main" id="{A0C55AFF-AD24-42CC-A211-D9B842FCCD5B}"/>
              </a:ext>
            </a:extLst>
          </p:cNvPr>
          <p:cNvPicPr>
            <a:picLocks noChangeAspect="1"/>
          </p:cNvPicPr>
          <p:nvPr/>
        </p:nvPicPr>
        <p:blipFill>
          <a:blip r:embed="rId3"/>
          <a:stretch>
            <a:fillRect/>
          </a:stretch>
        </p:blipFill>
        <p:spPr>
          <a:xfrm>
            <a:off x="6982543" y="4094768"/>
            <a:ext cx="5015880" cy="2047904"/>
          </a:xfrm>
          <a:prstGeom prst="rect">
            <a:avLst/>
          </a:prstGeom>
        </p:spPr>
      </p:pic>
      <p:sp>
        <p:nvSpPr>
          <p:cNvPr id="9" name="文本框 8">
            <a:extLst>
              <a:ext uri="{FF2B5EF4-FFF2-40B4-BE49-F238E27FC236}">
                <a16:creationId xmlns:a16="http://schemas.microsoft.com/office/drawing/2014/main" id="{2D019847-0050-4B54-B38E-2FE6616DC3E6}"/>
              </a:ext>
            </a:extLst>
          </p:cNvPr>
          <p:cNvSpPr txBox="1"/>
          <p:nvPr/>
        </p:nvSpPr>
        <p:spPr>
          <a:xfrm>
            <a:off x="6929974" y="3756214"/>
            <a:ext cx="3672800" cy="338554"/>
          </a:xfrm>
          <a:prstGeom prst="rect">
            <a:avLst/>
          </a:prstGeom>
          <a:noFill/>
        </p:spPr>
        <p:txBody>
          <a:bodyPr wrap="none" rtlCol="0">
            <a:spAutoFit/>
          </a:bodyPr>
          <a:lstStyle/>
          <a:p>
            <a:r>
              <a:rPr lang="zh-CN" altLang="en-US" sz="16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自己测试报，找不到用户的错，待解决</a:t>
            </a:r>
          </a:p>
        </p:txBody>
      </p:sp>
      <p:pic>
        <p:nvPicPr>
          <p:cNvPr id="10" name="图片 9">
            <a:extLst>
              <a:ext uri="{FF2B5EF4-FFF2-40B4-BE49-F238E27FC236}">
                <a16:creationId xmlns:a16="http://schemas.microsoft.com/office/drawing/2014/main" id="{7FFDE1F8-1097-4AD1-8F8D-C4E16D9B05C6}"/>
              </a:ext>
            </a:extLst>
          </p:cNvPr>
          <p:cNvPicPr>
            <a:picLocks noChangeAspect="1"/>
          </p:cNvPicPr>
          <p:nvPr/>
        </p:nvPicPr>
        <p:blipFill>
          <a:blip r:embed="rId4"/>
          <a:stretch>
            <a:fillRect/>
          </a:stretch>
        </p:blipFill>
        <p:spPr>
          <a:xfrm>
            <a:off x="454941" y="1772816"/>
            <a:ext cx="6387073" cy="4488358"/>
          </a:xfrm>
          <a:prstGeom prst="rect">
            <a:avLst/>
          </a:prstGeom>
        </p:spPr>
      </p:pic>
    </p:spTree>
    <p:extLst>
      <p:ext uri="{BB962C8B-B14F-4D97-AF65-F5344CB8AC3E}">
        <p14:creationId xmlns:p14="http://schemas.microsoft.com/office/powerpoint/2010/main" val="9751568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D3AD8-938D-4D18-B77F-96A3168E6435}"/>
              </a:ext>
            </a:extLst>
          </p:cNvPr>
          <p:cNvSpPr>
            <a:spLocks noGrp="1"/>
          </p:cNvSpPr>
          <p:nvPr>
            <p:ph type="title"/>
          </p:nvPr>
        </p:nvSpPr>
        <p:spPr>
          <a:xfrm>
            <a:off x="453553" y="-178009"/>
            <a:ext cx="10972800" cy="1143000"/>
          </a:xfrm>
        </p:spPr>
        <p:txBody>
          <a:bodyPr/>
          <a:lstStyle/>
          <a:p>
            <a:r>
              <a:rPr lang="zh-CN" altLang="en-US" dirty="0"/>
              <a:t>自定义自己的登录界面</a:t>
            </a:r>
          </a:p>
        </p:txBody>
      </p:sp>
      <p:pic>
        <p:nvPicPr>
          <p:cNvPr id="4" name="图片 3">
            <a:extLst>
              <a:ext uri="{FF2B5EF4-FFF2-40B4-BE49-F238E27FC236}">
                <a16:creationId xmlns:a16="http://schemas.microsoft.com/office/drawing/2014/main" id="{759BFD46-FCAD-4A54-B31C-445B18B30537}"/>
              </a:ext>
            </a:extLst>
          </p:cNvPr>
          <p:cNvPicPr>
            <a:picLocks noChangeAspect="1"/>
          </p:cNvPicPr>
          <p:nvPr/>
        </p:nvPicPr>
        <p:blipFill>
          <a:blip r:embed="rId2"/>
          <a:stretch>
            <a:fillRect/>
          </a:stretch>
        </p:blipFill>
        <p:spPr>
          <a:xfrm>
            <a:off x="384281" y="975515"/>
            <a:ext cx="9504762" cy="523810"/>
          </a:xfrm>
          <a:prstGeom prst="rect">
            <a:avLst/>
          </a:prstGeom>
        </p:spPr>
      </p:pic>
      <p:pic>
        <p:nvPicPr>
          <p:cNvPr id="5" name="图片 4">
            <a:extLst>
              <a:ext uri="{FF2B5EF4-FFF2-40B4-BE49-F238E27FC236}">
                <a16:creationId xmlns:a16="http://schemas.microsoft.com/office/drawing/2014/main" id="{12CACE83-1545-49AF-9DD1-FEE569C12C16}"/>
              </a:ext>
            </a:extLst>
          </p:cNvPr>
          <p:cNvPicPr>
            <a:picLocks noChangeAspect="1"/>
          </p:cNvPicPr>
          <p:nvPr/>
        </p:nvPicPr>
        <p:blipFill>
          <a:blip r:embed="rId3"/>
          <a:stretch>
            <a:fillRect/>
          </a:stretch>
        </p:blipFill>
        <p:spPr>
          <a:xfrm>
            <a:off x="384281" y="1542713"/>
            <a:ext cx="8676190" cy="2695238"/>
          </a:xfrm>
          <a:prstGeom prst="rect">
            <a:avLst/>
          </a:prstGeom>
        </p:spPr>
      </p:pic>
      <p:cxnSp>
        <p:nvCxnSpPr>
          <p:cNvPr id="7" name="直接箭头连接符 6">
            <a:extLst>
              <a:ext uri="{FF2B5EF4-FFF2-40B4-BE49-F238E27FC236}">
                <a16:creationId xmlns:a16="http://schemas.microsoft.com/office/drawing/2014/main" id="{9CD86E51-686E-49CC-9C79-C580B04B50CF}"/>
              </a:ext>
            </a:extLst>
          </p:cNvPr>
          <p:cNvCxnSpPr/>
          <p:nvPr/>
        </p:nvCxnSpPr>
        <p:spPr>
          <a:xfrm flipH="1">
            <a:off x="1775520" y="2119261"/>
            <a:ext cx="1368152" cy="1453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4F1250CA-8805-4AF2-A420-677BC13B48FE}"/>
              </a:ext>
            </a:extLst>
          </p:cNvPr>
          <p:cNvPicPr>
            <a:picLocks noChangeAspect="1"/>
          </p:cNvPicPr>
          <p:nvPr/>
        </p:nvPicPr>
        <p:blipFill>
          <a:blip r:embed="rId4"/>
          <a:stretch>
            <a:fillRect/>
          </a:stretch>
        </p:blipFill>
        <p:spPr>
          <a:xfrm>
            <a:off x="384281" y="4281339"/>
            <a:ext cx="6895238" cy="2371429"/>
          </a:xfrm>
          <a:prstGeom prst="rect">
            <a:avLst/>
          </a:prstGeom>
        </p:spPr>
      </p:pic>
    </p:spTree>
    <p:extLst>
      <p:ext uri="{BB962C8B-B14F-4D97-AF65-F5344CB8AC3E}">
        <p14:creationId xmlns:p14="http://schemas.microsoft.com/office/powerpoint/2010/main" val="32688129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9A2DF-4D5E-40CB-B28E-C9BFF7937951}"/>
              </a:ext>
            </a:extLst>
          </p:cNvPr>
          <p:cNvSpPr>
            <a:spLocks noGrp="1"/>
          </p:cNvSpPr>
          <p:nvPr>
            <p:ph type="title"/>
          </p:nvPr>
        </p:nvSpPr>
        <p:spPr/>
        <p:txBody>
          <a:bodyPr/>
          <a:lstStyle/>
          <a:p>
            <a:r>
              <a:rPr lang="zh-CN" altLang="en-US" dirty="0">
                <a:highlight>
                  <a:srgbClr val="00FFFF"/>
                </a:highlight>
              </a:rPr>
              <a:t>自定义登陆界面的重要规则</a:t>
            </a:r>
          </a:p>
        </p:txBody>
      </p:sp>
      <p:pic>
        <p:nvPicPr>
          <p:cNvPr id="4" name="内容占位符 3">
            <a:extLst>
              <a:ext uri="{FF2B5EF4-FFF2-40B4-BE49-F238E27FC236}">
                <a16:creationId xmlns:a16="http://schemas.microsoft.com/office/drawing/2014/main" id="{45344E01-8186-47F1-BFBE-29717774D0ED}"/>
              </a:ext>
            </a:extLst>
          </p:cNvPr>
          <p:cNvPicPr>
            <a:picLocks noGrp="1" noChangeAspect="1"/>
          </p:cNvPicPr>
          <p:nvPr>
            <p:ph idx="1"/>
          </p:nvPr>
        </p:nvPicPr>
        <p:blipFill>
          <a:blip r:embed="rId2"/>
          <a:stretch>
            <a:fillRect/>
          </a:stretch>
        </p:blipFill>
        <p:spPr>
          <a:xfrm>
            <a:off x="609600" y="1988840"/>
            <a:ext cx="10972800" cy="2240427"/>
          </a:xfrm>
          <a:prstGeom prst="rect">
            <a:avLst/>
          </a:prstGeom>
        </p:spPr>
      </p:pic>
    </p:spTree>
    <p:extLst>
      <p:ext uri="{BB962C8B-B14F-4D97-AF65-F5344CB8AC3E}">
        <p14:creationId xmlns:p14="http://schemas.microsoft.com/office/powerpoint/2010/main" val="1896171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FE675-4F48-4D5F-A529-8CAB8E66F059}"/>
              </a:ext>
            </a:extLst>
          </p:cNvPr>
          <p:cNvSpPr>
            <a:spLocks noGrp="1"/>
          </p:cNvSpPr>
          <p:nvPr>
            <p:ph type="title"/>
          </p:nvPr>
        </p:nvSpPr>
        <p:spPr/>
        <p:txBody>
          <a:bodyPr/>
          <a:lstStyle/>
          <a:p>
            <a:r>
              <a:rPr lang="zh-CN" altLang="en-US" dirty="0"/>
              <a:t>在自定义的登陆页面中添加一个记住我的功能</a:t>
            </a:r>
          </a:p>
        </p:txBody>
      </p:sp>
      <p:pic>
        <p:nvPicPr>
          <p:cNvPr id="5" name="图片 4">
            <a:extLst>
              <a:ext uri="{FF2B5EF4-FFF2-40B4-BE49-F238E27FC236}">
                <a16:creationId xmlns:a16="http://schemas.microsoft.com/office/drawing/2014/main" id="{3FD0F9D6-5B0A-4C87-BBDD-FBAAADBAFDE1}"/>
              </a:ext>
            </a:extLst>
          </p:cNvPr>
          <p:cNvPicPr>
            <a:picLocks noChangeAspect="1"/>
          </p:cNvPicPr>
          <p:nvPr/>
        </p:nvPicPr>
        <p:blipFill>
          <a:blip r:embed="rId2"/>
          <a:stretch>
            <a:fillRect/>
          </a:stretch>
        </p:blipFill>
        <p:spPr>
          <a:xfrm>
            <a:off x="3863752" y="5000645"/>
            <a:ext cx="7523809" cy="1133333"/>
          </a:xfrm>
          <a:prstGeom prst="rect">
            <a:avLst/>
          </a:prstGeom>
        </p:spPr>
      </p:pic>
      <p:pic>
        <p:nvPicPr>
          <p:cNvPr id="6" name="图片 5">
            <a:extLst>
              <a:ext uri="{FF2B5EF4-FFF2-40B4-BE49-F238E27FC236}">
                <a16:creationId xmlns:a16="http://schemas.microsoft.com/office/drawing/2014/main" id="{6F9942AA-2B32-4CC8-B9C3-D8392ADD8F52}"/>
              </a:ext>
            </a:extLst>
          </p:cNvPr>
          <p:cNvPicPr>
            <a:picLocks noChangeAspect="1"/>
          </p:cNvPicPr>
          <p:nvPr/>
        </p:nvPicPr>
        <p:blipFill>
          <a:blip r:embed="rId3"/>
          <a:stretch>
            <a:fillRect/>
          </a:stretch>
        </p:blipFill>
        <p:spPr>
          <a:xfrm>
            <a:off x="263352" y="1556792"/>
            <a:ext cx="5276190" cy="3352381"/>
          </a:xfrm>
          <a:prstGeom prst="rect">
            <a:avLst/>
          </a:prstGeom>
        </p:spPr>
      </p:pic>
      <p:cxnSp>
        <p:nvCxnSpPr>
          <p:cNvPr id="8" name="直接箭头连接符 7">
            <a:extLst>
              <a:ext uri="{FF2B5EF4-FFF2-40B4-BE49-F238E27FC236}">
                <a16:creationId xmlns:a16="http://schemas.microsoft.com/office/drawing/2014/main" id="{86A1E7C0-1704-49EB-96C2-B58702727CAE}"/>
              </a:ext>
            </a:extLst>
          </p:cNvPr>
          <p:cNvCxnSpPr/>
          <p:nvPr/>
        </p:nvCxnSpPr>
        <p:spPr>
          <a:xfrm>
            <a:off x="4367808" y="3861048"/>
            <a:ext cx="2592288"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7C70D8A-CE21-4619-A23B-1BFD84F1E245}"/>
              </a:ext>
            </a:extLst>
          </p:cNvPr>
          <p:cNvSpPr txBox="1"/>
          <p:nvPr/>
        </p:nvSpPr>
        <p:spPr>
          <a:xfrm>
            <a:off x="7625656" y="2060848"/>
            <a:ext cx="3299301" cy="523220"/>
          </a:xfrm>
          <a:prstGeom prst="rect">
            <a:avLst/>
          </a:prstGeom>
          <a:noFill/>
        </p:spPr>
        <p:txBody>
          <a:bodyPr wrap="none" rtlCol="0">
            <a:spAutoFit/>
          </a:bodyPr>
          <a:lstStyle/>
          <a:p>
            <a:r>
              <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记住我功能报错</a:t>
            </a:r>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500</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728457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二、</a:t>
            </a:r>
            <a:r>
              <a:rPr lang="en-US" altLang="zh-CN"/>
              <a:t>Web&amp;</a:t>
            </a:r>
            <a:r>
              <a:rPr lang="zh-CN" altLang="en-US"/>
              <a:t>安全 </a:t>
            </a:r>
          </a:p>
        </p:txBody>
      </p:sp>
      <p:sp>
        <p:nvSpPr>
          <p:cNvPr id="3" name="内容占位符 2"/>
          <p:cNvSpPr>
            <a:spLocks noGrp="1"/>
          </p:cNvSpPr>
          <p:nvPr>
            <p:ph idx="1"/>
          </p:nvPr>
        </p:nvSpPr>
        <p:spPr/>
        <p:txBody>
          <a:bodyPr>
            <a:normAutofit fontScale="92500"/>
          </a:bodyPr>
          <a:lstStyle/>
          <a:p>
            <a:pPr marL="514350" indent="-514350">
              <a:buAutoNum type="arabicPeriod"/>
            </a:pPr>
            <a:r>
              <a:rPr lang="zh-CN" altLang="en-US" sz="2400"/>
              <a:t>登陆</a:t>
            </a:r>
            <a:r>
              <a:rPr lang="en-US" altLang="zh-CN" sz="2400"/>
              <a:t>/</a:t>
            </a:r>
            <a:r>
              <a:rPr lang="zh-CN" altLang="en-US" sz="2400"/>
              <a:t>注销</a:t>
            </a:r>
            <a:endParaRPr lang="en-US" altLang="zh-CN" sz="2400"/>
          </a:p>
          <a:p>
            <a:pPr marL="914400" lvl="1" indent="-514350"/>
            <a:r>
              <a:rPr lang="en-US" altLang="zh-CN" sz="2000"/>
              <a:t>HttpSecurity</a:t>
            </a:r>
            <a:r>
              <a:rPr lang="zh-CN" altLang="en-US" sz="2000"/>
              <a:t>配置登陆、注销功能</a:t>
            </a:r>
            <a:endParaRPr lang="en-US" altLang="zh-CN" sz="2000"/>
          </a:p>
          <a:p>
            <a:pPr marL="514350" indent="-514350">
              <a:buAutoNum type="arabicPeriod"/>
            </a:pPr>
            <a:r>
              <a:rPr lang="en-US" altLang="zh-CN" sz="2400"/>
              <a:t>Thymeleaf</a:t>
            </a:r>
            <a:r>
              <a:rPr lang="zh-CN" altLang="en-US" sz="2400"/>
              <a:t>提供的</a:t>
            </a:r>
            <a:r>
              <a:rPr lang="en-US" altLang="zh-CN" sz="2400"/>
              <a:t>SpringSecurity</a:t>
            </a:r>
            <a:r>
              <a:rPr lang="zh-CN" altLang="en-US" sz="2400"/>
              <a:t>标签支持</a:t>
            </a:r>
            <a:endParaRPr lang="en-US" altLang="zh-CN" sz="2400"/>
          </a:p>
          <a:p>
            <a:pPr lvl="1" indent="-342900"/>
            <a:r>
              <a:rPr lang="zh-CN" altLang="en-US" sz="2000"/>
              <a:t>需要引入</a:t>
            </a:r>
            <a:r>
              <a:rPr lang="en-US" altLang="zh-CN" sz="2000"/>
              <a:t>thymeleaf-extras-springsecurity4</a:t>
            </a:r>
          </a:p>
          <a:p>
            <a:pPr lvl="1" indent="-342900"/>
            <a:r>
              <a:rPr lang="en-US" altLang="zh-CN" sz="2000"/>
              <a:t>sec:authentication=“name”</a:t>
            </a:r>
            <a:r>
              <a:rPr lang="zh-CN" altLang="en-US" sz="2000"/>
              <a:t>获得当前用户的用户名</a:t>
            </a:r>
            <a:endParaRPr lang="en-US" altLang="zh-CN" sz="2000"/>
          </a:p>
          <a:p>
            <a:pPr lvl="1" indent="-342900"/>
            <a:r>
              <a:rPr lang="en-US" altLang="zh-CN" sz="2000"/>
              <a:t>sec:authorize=“hasRole(‘ADMIN’)”</a:t>
            </a:r>
            <a:r>
              <a:rPr lang="zh-CN" altLang="en-US" sz="2000"/>
              <a:t>当前用户必须拥有</a:t>
            </a:r>
            <a:r>
              <a:rPr lang="en-US" altLang="zh-CN" sz="2000"/>
              <a:t>ADMIN</a:t>
            </a:r>
            <a:r>
              <a:rPr lang="zh-CN" altLang="en-US" sz="2000"/>
              <a:t>权限时才会显示标签内容</a:t>
            </a:r>
            <a:endParaRPr lang="en-US" altLang="zh-CN" sz="2000"/>
          </a:p>
          <a:p>
            <a:pPr marL="514350" indent="-514350">
              <a:buAutoNum type="arabicPeriod"/>
            </a:pPr>
            <a:r>
              <a:rPr lang="en-US" altLang="zh-CN" sz="2400"/>
              <a:t>remember me</a:t>
            </a:r>
          </a:p>
          <a:p>
            <a:pPr marL="914400" lvl="1" indent="-514350"/>
            <a:r>
              <a:rPr lang="zh-CN" altLang="en-US" sz="2000"/>
              <a:t>表单添加</a:t>
            </a:r>
            <a:r>
              <a:rPr lang="en-US" altLang="zh-CN" sz="2000"/>
              <a:t>remember-me</a:t>
            </a:r>
            <a:r>
              <a:rPr lang="zh-CN" altLang="en-US" sz="2000"/>
              <a:t>的</a:t>
            </a:r>
            <a:r>
              <a:rPr lang="en-US" altLang="zh-CN" sz="2000"/>
              <a:t>checkbox</a:t>
            </a:r>
          </a:p>
          <a:p>
            <a:pPr marL="914400" lvl="1" indent="-514350"/>
            <a:r>
              <a:rPr lang="zh-CN" altLang="en-US" sz="2000"/>
              <a:t>配置启用</a:t>
            </a:r>
            <a:r>
              <a:rPr lang="en-US" altLang="zh-CN" sz="2000"/>
              <a:t>remember-me</a:t>
            </a:r>
            <a:r>
              <a:rPr lang="zh-CN" altLang="en-US" sz="2000"/>
              <a:t>功能</a:t>
            </a:r>
            <a:endParaRPr lang="en-US" altLang="zh-CN" sz="2000"/>
          </a:p>
          <a:p>
            <a:pPr marL="514350" indent="-514350">
              <a:buAutoNum type="arabicPeriod"/>
            </a:pPr>
            <a:r>
              <a:rPr lang="en-US" altLang="zh-CN" sz="2400"/>
              <a:t>CSRF</a:t>
            </a:r>
            <a:r>
              <a:rPr lang="zh-CN" altLang="en-US" sz="2400"/>
              <a:t>（</a:t>
            </a:r>
            <a:r>
              <a:rPr lang="en-US" altLang="zh-CN" sz="2400"/>
              <a:t>Cross-site request forgery</a:t>
            </a:r>
            <a:r>
              <a:rPr lang="zh-CN" altLang="en-US" sz="2400"/>
              <a:t>）跨站请求伪造</a:t>
            </a:r>
            <a:endParaRPr lang="en-US" altLang="zh-CN" sz="2400"/>
          </a:p>
          <a:p>
            <a:pPr marL="914400" lvl="1" indent="-514350"/>
            <a:r>
              <a:rPr lang="en-US" altLang="zh-CN" sz="2000"/>
              <a:t>HttpSecurity</a:t>
            </a:r>
            <a:r>
              <a:rPr lang="zh-CN" altLang="en-US" sz="2000"/>
              <a:t>启用</a:t>
            </a:r>
            <a:r>
              <a:rPr lang="en-US" altLang="zh-CN" sz="2000"/>
              <a:t>csrf</a:t>
            </a:r>
            <a:r>
              <a:rPr lang="zh-CN" altLang="en-US" sz="2000"/>
              <a:t>功能，会为表单添加</a:t>
            </a:r>
            <a:r>
              <a:rPr lang="en-US" altLang="zh-CN" sz="2000"/>
              <a:t>_csrf</a:t>
            </a:r>
            <a:r>
              <a:rPr lang="zh-CN" altLang="en-US" sz="2000"/>
              <a:t>的值，提交携带来预防</a:t>
            </a:r>
            <a:r>
              <a:rPr lang="en-US" altLang="zh-CN" sz="2000"/>
              <a:t>CSRF</a:t>
            </a:r>
            <a:r>
              <a:rPr lang="zh-CN" altLang="en-US" sz="2000"/>
              <a:t>；</a:t>
            </a:r>
            <a:br>
              <a:rPr lang="en-US" altLang="zh-CN"/>
            </a:br>
            <a:endParaRPr lang="en-US" altLang="zh-CN" b="1">
              <a:solidFill>
                <a:srgbClr val="0000FF"/>
              </a:solidFill>
            </a:endParaRPr>
          </a:p>
        </p:txBody>
      </p:sp>
    </p:spTree>
    <p:extLst>
      <p:ext uri="{BB962C8B-B14F-4D97-AF65-F5344CB8AC3E}">
        <p14:creationId xmlns:p14="http://schemas.microsoft.com/office/powerpoint/2010/main" val="32061750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六、</a:t>
            </a:r>
            <a:r>
              <a:rPr lang="en-US" altLang="zh-CN"/>
              <a:t>Spring Boot</a:t>
            </a:r>
            <a:r>
              <a:rPr lang="zh-CN" altLang="en-US"/>
              <a:t>与分布式</a:t>
            </a:r>
          </a:p>
        </p:txBody>
      </p:sp>
      <p:sp>
        <p:nvSpPr>
          <p:cNvPr id="6" name="副标题 5"/>
          <p:cNvSpPr>
            <a:spLocks noGrp="1"/>
          </p:cNvSpPr>
          <p:nvPr>
            <p:ph type="subTitle" idx="1"/>
          </p:nvPr>
        </p:nvSpPr>
        <p:spPr/>
        <p:txBody>
          <a:bodyPr/>
          <a:lstStyle/>
          <a:p>
            <a:pPr algn="r"/>
            <a:r>
              <a:rPr lang="zh-CN" altLang="en-US" dirty="0"/>
              <a:t>分步式、</a:t>
            </a:r>
            <a:r>
              <a:rPr lang="en-US" altLang="zh-CN" dirty="0"/>
              <a:t>Dubbo/Zookeeper</a:t>
            </a:r>
            <a:r>
              <a:rPr lang="zh-CN" altLang="en-US" dirty="0"/>
              <a:t>、</a:t>
            </a:r>
            <a:r>
              <a:rPr lang="en-US" altLang="zh-CN" dirty="0"/>
              <a:t>Spring Boot/Cloud</a:t>
            </a:r>
            <a:endParaRPr lang="zh-CN" altLang="en-US" dirty="0"/>
          </a:p>
        </p:txBody>
      </p:sp>
      <p:sp>
        <p:nvSpPr>
          <p:cNvPr id="2" name="文本框 1">
            <a:extLst>
              <a:ext uri="{FF2B5EF4-FFF2-40B4-BE49-F238E27FC236}">
                <a16:creationId xmlns:a16="http://schemas.microsoft.com/office/drawing/2014/main" id="{E0225CEB-75BD-42C9-ACFF-863161310FA7}"/>
              </a:ext>
            </a:extLst>
          </p:cNvPr>
          <p:cNvSpPr txBox="1"/>
          <p:nvPr/>
        </p:nvSpPr>
        <p:spPr>
          <a:xfrm>
            <a:off x="551384" y="1340768"/>
            <a:ext cx="785793" cy="523220"/>
          </a:xfrm>
          <a:prstGeom prst="rect">
            <a:avLst/>
          </a:prstGeom>
          <a:noFill/>
        </p:spPr>
        <p:txBody>
          <a:bodyPr wrap="none" rtlCol="0">
            <a:spAutoFit/>
          </a:bodyPr>
          <a:lstStyle/>
          <a:p>
            <a:r>
              <a:rPr lang="en-US" altLang="zh-CN"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rPr>
              <a:t>103</a:t>
            </a:r>
            <a:endParaRPr lang="zh-CN" altLang="en-US" sz="2800" b="1" dirty="0">
              <a:highlight>
                <a:srgbClr val="00FFFF"/>
              </a:highligh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41707048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一、分布式应用</a:t>
            </a:r>
          </a:p>
        </p:txBody>
      </p:sp>
      <p:sp>
        <p:nvSpPr>
          <p:cNvPr id="3" name="内容占位符 2"/>
          <p:cNvSpPr>
            <a:spLocks noGrp="1"/>
          </p:cNvSpPr>
          <p:nvPr>
            <p:ph idx="1"/>
          </p:nvPr>
        </p:nvSpPr>
        <p:spPr>
          <a:xfrm>
            <a:off x="609600" y="2039921"/>
            <a:ext cx="10972800" cy="4525963"/>
          </a:xfrm>
        </p:spPr>
        <p:txBody>
          <a:bodyPr>
            <a:normAutofit/>
          </a:bodyPr>
          <a:lstStyle/>
          <a:p>
            <a:pPr marL="0" indent="0">
              <a:buNone/>
            </a:pPr>
            <a:r>
              <a:rPr lang="zh-CN" altLang="en-US" sz="2400" dirty="0"/>
              <a:t>在分布式系统中，</a:t>
            </a:r>
            <a:r>
              <a:rPr lang="zh-CN" altLang="en-US" sz="2400" dirty="0">
                <a:highlight>
                  <a:srgbClr val="00FFFF"/>
                </a:highlight>
              </a:rPr>
              <a:t>国内常用</a:t>
            </a:r>
            <a:r>
              <a:rPr lang="en-US" altLang="zh-CN" sz="2400" dirty="0" err="1">
                <a:highlight>
                  <a:srgbClr val="00FFFF"/>
                </a:highlight>
              </a:rPr>
              <a:t>zookeeper+dubbo</a:t>
            </a:r>
            <a:r>
              <a:rPr lang="zh-CN" altLang="en-US" sz="2400" dirty="0">
                <a:highlight>
                  <a:srgbClr val="00FFFF"/>
                </a:highlight>
              </a:rPr>
              <a:t>组合</a:t>
            </a:r>
            <a:r>
              <a:rPr lang="zh-CN" altLang="en-US" sz="2400" dirty="0"/>
              <a:t>，而</a:t>
            </a:r>
            <a:r>
              <a:rPr lang="en-US" altLang="zh-CN" sz="2400" dirty="0"/>
              <a:t>Spring Boot</a:t>
            </a:r>
            <a:r>
              <a:rPr lang="zh-CN" altLang="en-US" sz="2400" dirty="0"/>
              <a:t>推荐使用全栈的</a:t>
            </a:r>
            <a:r>
              <a:rPr lang="en-US" altLang="zh-CN" sz="2400" dirty="0"/>
              <a:t>Spring</a:t>
            </a:r>
            <a:r>
              <a:rPr lang="zh-CN" altLang="en-US" sz="2400" dirty="0"/>
              <a:t>，</a:t>
            </a:r>
            <a:r>
              <a:rPr lang="en-US" altLang="zh-CN" sz="2400" dirty="0">
                <a:highlight>
                  <a:srgbClr val="00FFFF"/>
                </a:highlight>
              </a:rPr>
              <a:t>Spring </a:t>
            </a:r>
            <a:r>
              <a:rPr lang="en-US" altLang="zh-CN" sz="2400" dirty="0" err="1">
                <a:highlight>
                  <a:srgbClr val="00FFFF"/>
                </a:highlight>
              </a:rPr>
              <a:t>Boot+Spring</a:t>
            </a:r>
            <a:r>
              <a:rPr lang="en-US" altLang="zh-CN" sz="2400" dirty="0">
                <a:highlight>
                  <a:srgbClr val="00FFFF"/>
                </a:highlight>
              </a:rPr>
              <a:t> Cloud</a:t>
            </a:r>
            <a:r>
              <a:rPr lang="zh-CN" altLang="en-US" sz="2400" dirty="0">
                <a:highlight>
                  <a:srgbClr val="00FFFF"/>
                </a:highlight>
              </a:rPr>
              <a:t>。</a:t>
            </a:r>
            <a:endParaRPr lang="en-US" altLang="zh-CN" sz="2400" dirty="0">
              <a:highlight>
                <a:srgbClr val="00FFFF"/>
              </a:highlight>
            </a:endParaRPr>
          </a:p>
          <a:p>
            <a:pPr marL="0" indent="0">
              <a:buNone/>
            </a:pPr>
            <a:endParaRPr lang="en-US" altLang="zh-CN" sz="2400" dirty="0"/>
          </a:p>
          <a:p>
            <a:pPr marL="0" indent="0">
              <a:buNone/>
            </a:pPr>
            <a:r>
              <a:rPr lang="zh-CN" altLang="en-US" sz="2400" dirty="0"/>
              <a:t>分布式系统：</a:t>
            </a:r>
            <a:endParaRPr lang="en-US" altLang="zh-CN" sz="2400" dirty="0"/>
          </a:p>
        </p:txBody>
      </p:sp>
      <p:pic>
        <p:nvPicPr>
          <p:cNvPr id="3076" name="Picture 4" descr="http://dubbo.io/books/dubbo-user-book/sources/images/dubbo-architecture-road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3861048"/>
            <a:ext cx="7680849"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793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52737"/>
            <a:ext cx="10972800" cy="5513148"/>
          </a:xfrm>
        </p:spPr>
        <p:txBody>
          <a:bodyPr>
            <a:normAutofit fontScale="92500"/>
          </a:bodyPr>
          <a:lstStyle/>
          <a:p>
            <a:pPr marL="857250" lvl="1" indent="-457200">
              <a:buFont typeface="Wingdings" panose="05000000000000000000" pitchFamily="2" charset="2"/>
              <a:buChar char="l"/>
            </a:pPr>
            <a:r>
              <a:rPr lang="zh-CN" altLang="en-US" b="1" dirty="0"/>
              <a:t>单一应用架构</a:t>
            </a:r>
          </a:p>
          <a:p>
            <a:pPr marL="400050" lvl="1" indent="0">
              <a:buNone/>
            </a:pPr>
            <a:r>
              <a:rPr lang="zh-CN" altLang="en-US" dirty="0"/>
              <a:t>当网站流量很小时，只需一个应用，将所有功能都部署在一起，以减少部署节点和成本。此时，用于简化增删改查工作量的数据访问框架</a:t>
            </a:r>
            <a:r>
              <a:rPr lang="en-US" altLang="zh-CN" dirty="0"/>
              <a:t>(ORM)</a:t>
            </a:r>
            <a:r>
              <a:rPr lang="zh-CN" altLang="en-US" dirty="0"/>
              <a:t>是关键。</a:t>
            </a:r>
          </a:p>
          <a:p>
            <a:pPr marL="857250" lvl="1" indent="-457200">
              <a:buFont typeface="Wingdings" panose="05000000000000000000" pitchFamily="2" charset="2"/>
              <a:buChar char="l"/>
            </a:pPr>
            <a:r>
              <a:rPr lang="zh-CN" altLang="en-US" b="1" dirty="0"/>
              <a:t>垂直应用架构</a:t>
            </a:r>
          </a:p>
          <a:p>
            <a:pPr marL="400050" lvl="1" indent="0">
              <a:buNone/>
            </a:pPr>
            <a:r>
              <a:rPr lang="zh-CN" altLang="en-US" dirty="0"/>
              <a:t>当访问量逐渐增大，单一应用增加机器带来的加速度越来越小，将应用拆成互不相干的几个应用，以提升效率。此时，用于加速前端页面开发的</a:t>
            </a:r>
            <a:r>
              <a:rPr lang="en-US" altLang="zh-CN" dirty="0"/>
              <a:t>Web</a:t>
            </a:r>
            <a:r>
              <a:rPr lang="zh-CN" altLang="en-US" dirty="0"/>
              <a:t>框架</a:t>
            </a:r>
            <a:r>
              <a:rPr lang="en-US" altLang="zh-CN" dirty="0"/>
              <a:t>(MVC)</a:t>
            </a:r>
            <a:r>
              <a:rPr lang="zh-CN" altLang="en-US" dirty="0"/>
              <a:t>是关键。</a:t>
            </a:r>
          </a:p>
          <a:p>
            <a:pPr lvl="1" indent="-342900">
              <a:buFont typeface="Wingdings" panose="05000000000000000000" pitchFamily="2" charset="2"/>
              <a:buChar char="l"/>
            </a:pPr>
            <a:r>
              <a:rPr lang="zh-CN" altLang="en-US" b="1" dirty="0"/>
              <a:t>分布式服务架构</a:t>
            </a:r>
          </a:p>
          <a:p>
            <a:pPr marL="400050" lvl="1" indent="0">
              <a:buNone/>
            </a:pPr>
            <a:r>
              <a:rPr lang="zh-CN" altLang="en-US" dirty="0"/>
              <a:t>当垂直应用越来越多，应用之间交互不可避免，将核心业务抽取出来，作为独立的服务，逐渐形成稳定的服务中心，使前端应用能更快速的响应多变的市场需求。此时，用于提高业务复用及整合的分布式服务框架</a:t>
            </a:r>
            <a:r>
              <a:rPr lang="en-US" altLang="zh-CN" dirty="0"/>
              <a:t>(</a:t>
            </a:r>
            <a:r>
              <a:rPr lang="en-US" altLang="zh-CN" dirty="0">
                <a:highlight>
                  <a:srgbClr val="00FFFF"/>
                </a:highlight>
              </a:rPr>
              <a:t>RPC</a:t>
            </a:r>
            <a:r>
              <a:rPr lang="en-US" altLang="zh-CN" dirty="0"/>
              <a:t>)</a:t>
            </a:r>
            <a:r>
              <a:rPr lang="zh-CN" altLang="en-US" dirty="0"/>
              <a:t>是关键。</a:t>
            </a:r>
          </a:p>
          <a:p>
            <a:pPr lvl="1" indent="-342900">
              <a:buFont typeface="Wingdings" panose="05000000000000000000" pitchFamily="2" charset="2"/>
              <a:buChar char="l"/>
            </a:pPr>
            <a:r>
              <a:rPr lang="zh-CN" altLang="en-US" b="1" dirty="0"/>
              <a:t>流动计算架构</a:t>
            </a:r>
          </a:p>
          <a:p>
            <a:pPr marL="400050" lvl="1" indent="0">
              <a:buNone/>
            </a:pPr>
            <a:r>
              <a:rPr lang="zh-CN" altLang="en-US" dirty="0"/>
              <a:t>当服务越来越多，容量的评估，小服务资源的浪费等问题逐渐显现，此时需增加一个调度中心基于访问压力实时管理集群容量，提高集群利用率。此时，用于提高机器利用率的资源调度和治理中心</a:t>
            </a:r>
            <a:r>
              <a:rPr lang="en-US" altLang="zh-CN" dirty="0"/>
              <a:t>(SOA)</a:t>
            </a:r>
            <a:r>
              <a:rPr lang="zh-CN" altLang="en-US" dirty="0"/>
              <a:t>是关键。</a:t>
            </a:r>
          </a:p>
          <a:p>
            <a:endParaRPr lang="zh-CN" altLang="en-US" dirty="0"/>
          </a:p>
        </p:txBody>
      </p:sp>
    </p:spTree>
    <p:extLst>
      <p:ext uri="{BB962C8B-B14F-4D97-AF65-F5344CB8AC3E}">
        <p14:creationId xmlns:p14="http://schemas.microsoft.com/office/powerpoint/2010/main" val="4209478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t>
            </a:r>
            <a:r>
              <a:rPr lang="en-US" altLang="zh-CN"/>
              <a:t>Zookeeper</a:t>
            </a:r>
            <a:r>
              <a:rPr lang="zh-CN" altLang="en-US"/>
              <a:t>和</a:t>
            </a:r>
            <a:r>
              <a:rPr lang="en-US" altLang="zh-CN"/>
              <a:t>Dubbo</a:t>
            </a:r>
            <a:endParaRPr lang="zh-CN" altLang="en-US"/>
          </a:p>
        </p:txBody>
      </p:sp>
      <p:sp>
        <p:nvSpPr>
          <p:cNvPr id="3" name="内容占位符 2"/>
          <p:cNvSpPr>
            <a:spLocks noGrp="1"/>
          </p:cNvSpPr>
          <p:nvPr>
            <p:ph idx="1"/>
          </p:nvPr>
        </p:nvSpPr>
        <p:spPr/>
        <p:txBody>
          <a:bodyPr>
            <a:normAutofit fontScale="92500"/>
          </a:bodyPr>
          <a:lstStyle/>
          <a:p>
            <a:r>
              <a:rPr lang="en-US" altLang="zh-CN" b="1" dirty="0" err="1">
                <a:highlight>
                  <a:srgbClr val="00FFFF"/>
                </a:highlight>
              </a:rPr>
              <a:t>ZooKeeper</a:t>
            </a:r>
            <a:r>
              <a:rPr lang="zh-CN" altLang="en-US" b="1" dirty="0">
                <a:highlight>
                  <a:srgbClr val="00FFFF"/>
                </a:highlight>
              </a:rPr>
              <a:t>（注册中心）</a:t>
            </a:r>
            <a:endParaRPr lang="zh-CN" altLang="en-US" dirty="0">
              <a:highlight>
                <a:srgbClr val="00FFFF"/>
              </a:highlight>
            </a:endParaRPr>
          </a:p>
          <a:p>
            <a:pPr marL="0" indent="0">
              <a:buNone/>
            </a:pPr>
            <a:r>
              <a:rPr lang="en-US" altLang="zh-CN" dirty="0" err="1"/>
              <a:t>ZooKeeper</a:t>
            </a:r>
            <a:r>
              <a:rPr lang="en-US" altLang="zh-CN" dirty="0"/>
              <a:t> </a:t>
            </a:r>
            <a:r>
              <a:rPr lang="zh-CN" altLang="en-US" dirty="0"/>
              <a:t>是一个分布式的，开放源码的分布式应用程序协调服务。它是一个为分布式应用提供一致性服务的软件，提供的功能包括：配置维护、域名服务、分布式同步、组服务等。</a:t>
            </a:r>
          </a:p>
          <a:p>
            <a:r>
              <a:rPr lang="en-US" altLang="zh-CN" b="1" dirty="0"/>
              <a:t>Dubbo</a:t>
            </a:r>
          </a:p>
          <a:p>
            <a:pPr marL="0" indent="0">
              <a:buNone/>
            </a:pPr>
            <a:r>
              <a:rPr lang="en-US" altLang="zh-CN" dirty="0">
                <a:highlight>
                  <a:srgbClr val="00FFFF"/>
                </a:highlight>
              </a:rPr>
              <a:t>Dubbo</a:t>
            </a:r>
            <a:r>
              <a:rPr lang="zh-CN" altLang="en-US" dirty="0">
                <a:highlight>
                  <a:srgbClr val="00FFFF"/>
                </a:highlight>
              </a:rPr>
              <a:t>是</a:t>
            </a:r>
            <a:r>
              <a:rPr lang="en-US" altLang="zh-CN" dirty="0">
                <a:highlight>
                  <a:srgbClr val="00FFFF"/>
                </a:highlight>
              </a:rPr>
              <a:t>Alibaba</a:t>
            </a:r>
            <a:r>
              <a:rPr lang="zh-CN" altLang="en-US" dirty="0">
                <a:highlight>
                  <a:srgbClr val="00FFFF"/>
                </a:highlight>
              </a:rPr>
              <a:t>开源的分布式服务框架</a:t>
            </a:r>
            <a:r>
              <a:rPr lang="zh-CN" altLang="en-US" dirty="0"/>
              <a:t>，它最大的特点是按照分层的方式来架构，使用这种方式可以使各个层之间解耦合（或者最大限度地松耦合）。从服务模型的角度来看，</a:t>
            </a:r>
            <a:r>
              <a:rPr lang="en-US" altLang="zh-CN" dirty="0"/>
              <a:t>Dubbo</a:t>
            </a:r>
            <a:r>
              <a:rPr lang="zh-CN" altLang="en-US" dirty="0"/>
              <a:t>采用的是一种非常简单的模型，要么是提供方提供服务，要么是消费方消费服务，所以基于这一点可以抽象出服务提供方（</a:t>
            </a:r>
            <a:r>
              <a:rPr lang="en-US" altLang="zh-CN" dirty="0"/>
              <a:t>Provider</a:t>
            </a:r>
            <a:r>
              <a:rPr lang="zh-CN" altLang="en-US" dirty="0"/>
              <a:t>）和服务消费方（</a:t>
            </a:r>
            <a:r>
              <a:rPr lang="en-US" altLang="zh-CN" dirty="0"/>
              <a:t>Consumer</a:t>
            </a:r>
            <a:r>
              <a:rPr lang="zh-CN" altLang="en-US" dirty="0"/>
              <a:t>）两个角色。</a:t>
            </a:r>
            <a:endParaRPr lang="en-US" altLang="zh-CN" dirty="0"/>
          </a:p>
          <a:p>
            <a:endParaRPr lang="zh-CN" altLang="en-US" dirty="0"/>
          </a:p>
        </p:txBody>
      </p:sp>
    </p:spTree>
    <p:extLst>
      <p:ext uri="{BB962C8B-B14F-4D97-AF65-F5344CB8AC3E}">
        <p14:creationId xmlns:p14="http://schemas.microsoft.com/office/powerpoint/2010/main" val="8239779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b="1" smtClean="0">
            <a:latin typeface="Arial Unicode MS" panose="020B0604020202020204" pitchFamily="34" charset="-122"/>
            <a:ea typeface="Arial Unicode MS" panose="020B0604020202020204" pitchFamily="34" charset="-122"/>
            <a:cs typeface="Arial Unicode MS" panose="020B0604020202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TM03457475[[fn=框架]]</Template>
  <TotalTime>80030</TotalTime>
  <Words>6016</Words>
  <Application>Microsoft Office PowerPoint</Application>
  <PresentationFormat>宽屏</PresentationFormat>
  <Paragraphs>859</Paragraphs>
  <Slides>125</Slides>
  <Notes>19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125</vt:i4>
      </vt:variant>
    </vt:vector>
  </HeadingPairs>
  <TitlesOfParts>
    <vt:vector size="133" baseType="lpstr">
      <vt:lpstr>Arial Unicode MS</vt:lpstr>
      <vt:lpstr>宋体</vt:lpstr>
      <vt:lpstr>微软雅黑</vt:lpstr>
      <vt:lpstr>微软雅黑</vt:lpstr>
      <vt:lpstr>Arial</vt:lpstr>
      <vt:lpstr>Calibri</vt:lpstr>
      <vt:lpstr>Wingdings</vt:lpstr>
      <vt:lpstr>Office 主题</vt:lpstr>
      <vt:lpstr>PowerPoint 演示文稿</vt:lpstr>
      <vt:lpstr>内容概要</vt:lpstr>
      <vt:lpstr>一、Spring Boot与缓存</vt:lpstr>
      <vt:lpstr>一、JSR107</vt:lpstr>
      <vt:lpstr>PowerPoint 演示文稿</vt:lpstr>
      <vt:lpstr>二、Spring缓存抽象</vt:lpstr>
      <vt:lpstr>PowerPoint 演示文稿</vt:lpstr>
      <vt:lpstr>三、几个重要概念&amp;缓存注解</vt:lpstr>
      <vt:lpstr>PowerPoint 演示文稿</vt:lpstr>
      <vt:lpstr>搭建基本环境</vt:lpstr>
      <vt:lpstr>EmployeeService</vt:lpstr>
      <vt:lpstr>Application.properties</vt:lpstr>
      <vt:lpstr>缓存的原理大致</vt:lpstr>
      <vt:lpstr>缓存的原理</vt:lpstr>
      <vt:lpstr>缓存的原理</vt:lpstr>
      <vt:lpstr>缓存的原理</vt:lpstr>
      <vt:lpstr>缓存的流程</vt:lpstr>
      <vt:lpstr>PowerPoint 演示文稿</vt:lpstr>
      <vt:lpstr>除了使用key来指定生成的key我们还可以用KeyGenerator</vt:lpstr>
      <vt:lpstr>@CachePut（被标注的方法一定要执行）</vt:lpstr>
      <vt:lpstr>@CacheEvict</vt:lpstr>
      <vt:lpstr>@Caching(缓存规则比较复杂)</vt:lpstr>
      <vt:lpstr>四、缓存使用</vt:lpstr>
      <vt:lpstr>下载reids</vt:lpstr>
      <vt:lpstr>五、整合redis实现缓存</vt:lpstr>
      <vt:lpstr>五、整合redis实现缓存</vt:lpstr>
      <vt:lpstr>五、整合redis实现缓存</vt:lpstr>
      <vt:lpstr>自定义CacheManager（目的是为了在项目中用注解的方式使用带序列化的RedisTemplate（注意spring1.0和2.0是有区别的））</vt:lpstr>
      <vt:lpstr>PowerPoint 演示文稿</vt:lpstr>
      <vt:lpstr>除了使用注解的方式往代码中放数据，我们也可以使用代码的方式(之前我们都是使用注解进行缓存的)</vt:lpstr>
      <vt:lpstr>二、Spring Boot与消息</vt:lpstr>
      <vt:lpstr>PowerPoint 演示文稿</vt:lpstr>
      <vt:lpstr>一、概述</vt:lpstr>
      <vt:lpstr>PowerPoint 演示文稿</vt:lpstr>
      <vt:lpstr>PowerPoint 演示文稿</vt:lpstr>
      <vt:lpstr>PowerPoint 演示文稿</vt:lpstr>
      <vt:lpstr>PowerPoint 演示文稿</vt:lpstr>
      <vt:lpstr>PowerPoint 演示文稿</vt:lpstr>
      <vt:lpstr>二、RabbitMQ简介</vt:lpstr>
      <vt:lpstr>PowerPoint 演示文稿</vt:lpstr>
      <vt:lpstr>PowerPoint 演示文稿</vt:lpstr>
      <vt:lpstr>三、RabbitMQ运行机制</vt:lpstr>
      <vt:lpstr>Exchange 类型</vt:lpstr>
      <vt:lpstr>PowerPoint 演示文稿</vt:lpstr>
      <vt:lpstr>PowerPoint 演示文稿</vt:lpstr>
      <vt:lpstr>建立上面3个交换机</vt:lpstr>
      <vt:lpstr>绑定交换机和队列</vt:lpstr>
      <vt:lpstr>发送消息</vt:lpstr>
      <vt:lpstr>添加消息上面4个消息队列</vt:lpstr>
      <vt:lpstr>四、RabbitMQ整合</vt:lpstr>
      <vt:lpstr>四、RabbitMQ整合</vt:lpstr>
      <vt:lpstr>四、RabbitMQ整合</vt:lpstr>
      <vt:lpstr>如何用json的格式将数据发送出去(只需要注册一个MessageConverter)</vt:lpstr>
      <vt:lpstr>监听消息队列</vt:lpstr>
      <vt:lpstr>Amqp管理（程序中如何创建exchange和queue）</vt:lpstr>
      <vt:lpstr>三、Spring Boot与检索</vt:lpstr>
      <vt:lpstr>三、整合ElasticSearch测试 </vt:lpstr>
      <vt:lpstr>一、检索</vt:lpstr>
      <vt:lpstr>二、概念 </vt:lpstr>
      <vt:lpstr>PowerPoint 演示文稿</vt:lpstr>
      <vt:lpstr>使用put向elasticsearch发送数据</vt:lpstr>
      <vt:lpstr>PowerPoint 演示文稿</vt:lpstr>
      <vt:lpstr>查询表达式（指定json）</vt:lpstr>
      <vt:lpstr>三、整合ElasticSearch测试 </vt:lpstr>
      <vt:lpstr>Springboot有两种方式来操作elasticsearch</vt:lpstr>
      <vt:lpstr>方案一Jest client方式测试</vt:lpstr>
      <vt:lpstr>Jest client方式插入数据</vt:lpstr>
      <vt:lpstr>Jest client方式搜索数据</vt:lpstr>
      <vt:lpstr>方案二SpringData方式测试（这里用了和之前不同的端口）</vt:lpstr>
      <vt:lpstr>方案二SpringData方式测试</vt:lpstr>
      <vt:lpstr>spring-data-elasticsearch的两种用法：https://github.com/spring-projects/spring-data-elasticsearch 用法一</vt:lpstr>
      <vt:lpstr>spring-data-elasticsearch的两种用法：https://github.com/spring-projects/spring-data-elasticsearch 用法一</vt:lpstr>
      <vt:lpstr>spring-data-elasticsearch的两种用法：https://github.com/spring-projects/spring-data-elasticsearch 用法一</vt:lpstr>
      <vt:lpstr>spring-data-elasticsearch的两种用法：https://github.com/spring-projects/spring-data-elasticsearch 用法一</vt:lpstr>
      <vt:lpstr>同时也支持用@Query标注在查询方法上</vt:lpstr>
      <vt:lpstr>四、Spring Boot与任务</vt:lpstr>
      <vt:lpstr>一、异步任务</vt:lpstr>
      <vt:lpstr>二、定时任务 </vt:lpstr>
      <vt:lpstr>二、定时任务 </vt:lpstr>
      <vt:lpstr>三、邮件任务 </vt:lpstr>
      <vt:lpstr>测试发送复杂邮件</vt:lpstr>
      <vt:lpstr>PowerPoint 演示文稿</vt:lpstr>
      <vt:lpstr>五、Spring Boot与安全</vt:lpstr>
      <vt:lpstr>没有用spring-security的测试</vt:lpstr>
      <vt:lpstr>一、安全</vt:lpstr>
      <vt:lpstr>PowerPoint 演示文稿</vt:lpstr>
      <vt:lpstr>让框架来做认证和授权</vt:lpstr>
      <vt:lpstr>用户注销</vt:lpstr>
      <vt:lpstr>用户登录后，显示用户信息（根据权限显示信息）</vt:lpstr>
      <vt:lpstr>根据用户登录的权限显示内容</vt:lpstr>
      <vt:lpstr>添加记住我的功能（登录后，关掉浏览器后，下次自动登录）</vt:lpstr>
      <vt:lpstr>自定义自己的登录界面</vt:lpstr>
      <vt:lpstr>自定义登陆界面的重要规则</vt:lpstr>
      <vt:lpstr>在自定义的登陆页面中添加一个记住我的功能</vt:lpstr>
      <vt:lpstr>二、Web&amp;安全 </vt:lpstr>
      <vt:lpstr>六、Spring Boot与分布式</vt:lpstr>
      <vt:lpstr>一、分布式应用</vt:lpstr>
      <vt:lpstr>PowerPoint 演示文稿</vt:lpstr>
      <vt:lpstr>二、Zookeeper和Dubbo</vt:lpstr>
      <vt:lpstr>PowerPoint 演示文稿</vt:lpstr>
      <vt:lpstr>PowerPoint 演示文稿</vt:lpstr>
      <vt:lpstr>PowerPoint 演示文稿</vt:lpstr>
      <vt:lpstr>PowerPoint 演示文稿</vt:lpstr>
      <vt:lpstr>PowerPoint 演示文稿</vt:lpstr>
      <vt:lpstr>三、Spring Boot和Spring Cloud</vt:lpstr>
      <vt:lpstr>PowerPoint 演示文稿</vt:lpstr>
      <vt:lpstr>PowerPoint 演示文稿</vt:lpstr>
      <vt:lpstr>Springcloud入门</vt:lpstr>
      <vt:lpstr>Springcloud入门</vt:lpstr>
      <vt:lpstr>Springcloud入门</vt:lpstr>
      <vt:lpstr>Springcloud注册多个服务（用不同的端口）</vt:lpstr>
      <vt:lpstr>springcloud入门</vt:lpstr>
      <vt:lpstr>PowerPoint 演示文稿</vt:lpstr>
      <vt:lpstr>七、Spring Boot与开发热部署</vt:lpstr>
      <vt:lpstr>一、热部署</vt:lpstr>
      <vt:lpstr>PowerPoint 演示文稿</vt:lpstr>
      <vt:lpstr>PowerPoint 演示文稿</vt:lpstr>
      <vt:lpstr>八、Spring Boot与监控管理</vt:lpstr>
      <vt:lpstr>一、监控管理</vt:lpstr>
      <vt:lpstr>一、监控管理</vt:lpstr>
      <vt:lpstr>PowerPoint 演示文稿</vt:lpstr>
      <vt:lpstr>二、定制端点信息</vt:lpstr>
      <vt:lpstr>PowerPoint 演示文稿</vt:lpstr>
      <vt:lpstr>自定义健康状态指示器</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tianyhe</cp:lastModifiedBy>
  <cp:revision>7764</cp:revision>
  <dcterms:created xsi:type="dcterms:W3CDTF">2013-03-04T07:19:04Z</dcterms:created>
  <dcterms:modified xsi:type="dcterms:W3CDTF">2019-07-02T05:54:14Z</dcterms:modified>
</cp:coreProperties>
</file>